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Masters/notesMaster1.xml" ContentType="application/vnd.openxmlformats-officedocument.presentationml.notesMaster+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68" r:id="rId2"/>
    <p:sldId id="269" r:id="rId3"/>
    <p:sldId id="291" r:id="rId4"/>
    <p:sldId id="295" r:id="rId5"/>
    <p:sldId id="289" r:id="rId6"/>
    <p:sldId id="270" r:id="rId7"/>
    <p:sldId id="273" r:id="rId8"/>
    <p:sldId id="262" r:id="rId9"/>
    <p:sldId id="275" r:id="rId10"/>
    <p:sldId id="276" r:id="rId11"/>
    <p:sldId id="278" r:id="rId12"/>
    <p:sldId id="277" r:id="rId13"/>
    <p:sldId id="296" r:id="rId14"/>
    <p:sldId id="294" r:id="rId15"/>
    <p:sldId id="271" r:id="rId16"/>
    <p:sldId id="280" r:id="rId17"/>
    <p:sldId id="292" r:id="rId18"/>
    <p:sldId id="293" r:id="rId19"/>
    <p:sldId id="272" r:id="rId20"/>
    <p:sldId id="281" r:id="rId21"/>
    <p:sldId id="297" r:id="rId22"/>
    <p:sldId id="286" r:id="rId23"/>
    <p:sldId id="288" r:id="rId24"/>
    <p:sldId id="264" r:id="rId25"/>
  </p:sldIdLst>
  <p:sldSz cx="10693400" cy="7556500"/>
  <p:notesSz cx="10693400" cy="7556500"/>
  <p:defaultTextStyle>
    <a:defPPr>
      <a:defRPr kern="0"/>
    </a:defPPr>
  </p:defaultTextStyle>
  <p:extLst>
    <p:ext uri="{EFAFB233-063F-42B5-8137-9DF3F51BA10A}">
      <p15:sldGuideLst xmlns:p15="http://schemas.microsoft.com/office/powerpoint/2012/main">
        <p15:guide id="1" orient="horz" pos="2035" userDrawn="1">
          <p15:clr>
            <a:srgbClr val="A4A3A4"/>
          </p15:clr>
        </p15:guide>
        <p15:guide id="2" pos="305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72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D004A1-8502-4C88-B19B-F8F13F92A5E0}" v="5" dt="2024-08-13T06:57:19.09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p:cViewPr varScale="1">
        <p:scale>
          <a:sx n="95" d="100"/>
          <a:sy n="95" d="100"/>
        </p:scale>
        <p:origin x="1602" y="90"/>
      </p:cViewPr>
      <p:guideLst>
        <p:guide orient="horz" pos="2035"/>
        <p:guide pos="3057"/>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6678D6-500C-4F46-8590-0EB972F6665B}" type="doc">
      <dgm:prSet loTypeId="urn:microsoft.com/office/officeart/2018/5/layout/IconLeafLabelList" loCatId="icon" qsTypeId="urn:microsoft.com/office/officeart/2005/8/quickstyle/simple1" qsCatId="simple" csTypeId="urn:microsoft.com/office/officeart/2005/8/colors/accent6_1" csCatId="accent6" phldr="1"/>
      <dgm:spPr/>
      <dgm:t>
        <a:bodyPr/>
        <a:lstStyle/>
        <a:p>
          <a:endParaRPr lang="en-US"/>
        </a:p>
      </dgm:t>
    </dgm:pt>
    <dgm:pt modelId="{DC4A39A5-367C-4728-B150-2F102D11F01F}">
      <dgm:prSet custT="1"/>
      <dgm:spPr/>
      <dgm:t>
        <a:bodyPr/>
        <a:lstStyle/>
        <a:p>
          <a:pPr>
            <a:lnSpc>
              <a:spcPct val="100000"/>
            </a:lnSpc>
            <a:defRPr cap="all"/>
          </a:pPr>
          <a:r>
            <a:rPr lang="en-GB" sz="1800" dirty="0">
              <a:latin typeface="Poppins Light" panose="00000400000000000000" pitchFamily="2" charset="0"/>
              <a:cs typeface="Poppins Light" panose="00000400000000000000" pitchFamily="2" charset="0"/>
            </a:rPr>
            <a:t>Business Travel - Fleet</a:t>
          </a:r>
        </a:p>
      </dgm:t>
    </dgm:pt>
    <dgm:pt modelId="{B08B1662-BB42-4003-B76F-6387A10F0B6F}" type="parTrans" cxnId="{FD7716E7-C0A5-40C8-BDCA-542326B2B9F8}">
      <dgm:prSet/>
      <dgm:spPr/>
      <dgm:t>
        <a:bodyPr/>
        <a:lstStyle/>
        <a:p>
          <a:endParaRPr lang="en-GB"/>
        </a:p>
      </dgm:t>
    </dgm:pt>
    <dgm:pt modelId="{982A313F-67C8-480E-967B-D76973562264}" type="sibTrans" cxnId="{FD7716E7-C0A5-40C8-BDCA-542326B2B9F8}">
      <dgm:prSet/>
      <dgm:spPr/>
      <dgm:t>
        <a:bodyPr/>
        <a:lstStyle/>
        <a:p>
          <a:endParaRPr lang="en-GB"/>
        </a:p>
      </dgm:t>
    </dgm:pt>
    <dgm:pt modelId="{8ED13818-9071-4845-895E-C4702E64586A}">
      <dgm:prSet custT="1"/>
      <dgm:spPr/>
      <dgm:t>
        <a:bodyPr/>
        <a:lstStyle/>
        <a:p>
          <a:pPr>
            <a:lnSpc>
              <a:spcPct val="100000"/>
            </a:lnSpc>
            <a:defRPr cap="all"/>
          </a:pPr>
          <a:r>
            <a:rPr lang="en-GB" sz="1800" dirty="0">
              <a:latin typeface="Poppins Light" panose="00000400000000000000" pitchFamily="2" charset="0"/>
              <a:cs typeface="Poppins Light" panose="00000400000000000000" pitchFamily="2" charset="0"/>
            </a:rPr>
            <a:t>Materials Used - Glass &amp; Profile</a:t>
          </a:r>
        </a:p>
      </dgm:t>
    </dgm:pt>
    <dgm:pt modelId="{E448A914-3E14-4F30-8EB8-91D7A89943CC}" type="parTrans" cxnId="{5815BCEA-84CF-4424-B8E1-82CE3E571127}">
      <dgm:prSet/>
      <dgm:spPr/>
      <dgm:t>
        <a:bodyPr/>
        <a:lstStyle/>
        <a:p>
          <a:endParaRPr lang="en-GB"/>
        </a:p>
      </dgm:t>
    </dgm:pt>
    <dgm:pt modelId="{534B1ABE-88D2-4D36-A0B0-FFABF2114AF4}" type="sibTrans" cxnId="{5815BCEA-84CF-4424-B8E1-82CE3E571127}">
      <dgm:prSet/>
      <dgm:spPr/>
      <dgm:t>
        <a:bodyPr/>
        <a:lstStyle/>
        <a:p>
          <a:endParaRPr lang="en-GB"/>
        </a:p>
      </dgm:t>
    </dgm:pt>
    <dgm:pt modelId="{572EDEAF-FC65-4B6F-8812-3F58C78AFE88}">
      <dgm:prSet custT="1"/>
      <dgm:spPr/>
      <dgm:t>
        <a:bodyPr/>
        <a:lstStyle/>
        <a:p>
          <a:pPr>
            <a:lnSpc>
              <a:spcPct val="100000"/>
            </a:lnSpc>
            <a:defRPr cap="all"/>
          </a:pPr>
          <a:r>
            <a:rPr lang="en-GB" sz="1800" dirty="0">
              <a:latin typeface="Poppins Light" panose="00000400000000000000" pitchFamily="2" charset="0"/>
              <a:cs typeface="Poppins Light" panose="00000400000000000000" pitchFamily="2" charset="0"/>
            </a:rPr>
            <a:t>Electricity &amp; Gas </a:t>
          </a:r>
        </a:p>
      </dgm:t>
    </dgm:pt>
    <dgm:pt modelId="{35552DC0-9799-4239-A0F8-32EC29A62981}" type="sibTrans" cxnId="{B08FE53D-7C94-430F-AFBF-55D1C802A7B0}">
      <dgm:prSet/>
      <dgm:spPr/>
      <dgm:t>
        <a:bodyPr/>
        <a:lstStyle/>
        <a:p>
          <a:endParaRPr lang="en-GB"/>
        </a:p>
      </dgm:t>
    </dgm:pt>
    <dgm:pt modelId="{5DA1B556-4B3E-466F-963A-4EEAF55B0F54}" type="parTrans" cxnId="{B08FE53D-7C94-430F-AFBF-55D1C802A7B0}">
      <dgm:prSet/>
      <dgm:spPr/>
      <dgm:t>
        <a:bodyPr/>
        <a:lstStyle/>
        <a:p>
          <a:endParaRPr lang="en-GB"/>
        </a:p>
      </dgm:t>
    </dgm:pt>
    <dgm:pt modelId="{5B6C1377-3E5A-4A99-9DDF-BD6DACBD77F7}">
      <dgm:prSet custT="1"/>
      <dgm:spPr/>
      <dgm:t>
        <a:bodyPr/>
        <a:lstStyle/>
        <a:p>
          <a:pPr>
            <a:lnSpc>
              <a:spcPct val="100000"/>
            </a:lnSpc>
            <a:defRPr cap="all"/>
          </a:pPr>
          <a:r>
            <a:rPr lang="en-GB" sz="1800" dirty="0">
              <a:latin typeface="Poppins Light" panose="00000400000000000000" pitchFamily="2" charset="0"/>
              <a:cs typeface="Poppins Light" panose="00000400000000000000" pitchFamily="2" charset="0"/>
            </a:rPr>
            <a:t>Purchased Goods &amp; Services</a:t>
          </a:r>
        </a:p>
      </dgm:t>
    </dgm:pt>
    <dgm:pt modelId="{C496FE76-C834-4181-8956-0B047B0C6E30}" type="parTrans" cxnId="{32332AD9-D650-4C00-B8FC-EA6ADAF63804}">
      <dgm:prSet/>
      <dgm:spPr/>
      <dgm:t>
        <a:bodyPr/>
        <a:lstStyle/>
        <a:p>
          <a:endParaRPr lang="en-GB"/>
        </a:p>
      </dgm:t>
    </dgm:pt>
    <dgm:pt modelId="{1AEF5DE7-D058-434D-AFBE-833CD78CAA3C}" type="sibTrans" cxnId="{32332AD9-D650-4C00-B8FC-EA6ADAF63804}">
      <dgm:prSet/>
      <dgm:spPr/>
      <dgm:t>
        <a:bodyPr/>
        <a:lstStyle/>
        <a:p>
          <a:endParaRPr lang="en-GB"/>
        </a:p>
      </dgm:t>
    </dgm:pt>
    <dgm:pt modelId="{76145314-6D36-427F-8E96-A8D7F7C70A61}" type="pres">
      <dgm:prSet presAssocID="{516678D6-500C-4F46-8590-0EB972F6665B}" presName="root" presStyleCnt="0">
        <dgm:presLayoutVars>
          <dgm:dir val="rev"/>
          <dgm:resizeHandles val="exact"/>
        </dgm:presLayoutVars>
      </dgm:prSet>
      <dgm:spPr/>
    </dgm:pt>
    <dgm:pt modelId="{8BF094E7-85E2-44A6-9EC6-4AB22C6A4B40}" type="pres">
      <dgm:prSet presAssocID="{5B6C1377-3E5A-4A99-9DDF-BD6DACBD77F7}" presName="compNode" presStyleCnt="0"/>
      <dgm:spPr/>
    </dgm:pt>
    <dgm:pt modelId="{28EC6E70-F5CB-4B84-8EC7-A1DBE25988AE}" type="pres">
      <dgm:prSet presAssocID="{5B6C1377-3E5A-4A99-9DDF-BD6DACBD77F7}" presName="iconBgRect" presStyleLbl="bgShp" presStyleIdx="0" presStyleCnt="4"/>
      <dgm:spPr>
        <a:prstGeom prst="round2DiagRect">
          <a:avLst>
            <a:gd name="adj1" fmla="val 29727"/>
            <a:gd name="adj2" fmla="val 0"/>
          </a:avLst>
        </a:prstGeom>
        <a:solidFill>
          <a:srgbClr val="42722D"/>
        </a:solidFill>
      </dgm:spPr>
    </dgm:pt>
    <dgm:pt modelId="{CBB8E540-E55E-41C4-9A69-07E301CA2474}" type="pres">
      <dgm:prSet presAssocID="{5B6C1377-3E5A-4A99-9DDF-BD6DACBD77F7}" presName="iconRect" presStyleLbl="node1" presStyleIdx="0" presStyleCnt="4" custScaleX="144981" custScaleY="144981" custLinFactNeighborX="-179" custLinFactNeighborY="715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Good Inventory with solid fill"/>
        </a:ext>
      </dgm:extLst>
    </dgm:pt>
    <dgm:pt modelId="{154C1DF6-E081-4A36-9B02-15F8A4E872DB}" type="pres">
      <dgm:prSet presAssocID="{5B6C1377-3E5A-4A99-9DDF-BD6DACBD77F7}" presName="spaceRect" presStyleCnt="0"/>
      <dgm:spPr/>
    </dgm:pt>
    <dgm:pt modelId="{C8B4CD95-08E4-411A-9B8B-FDA27DD91982}" type="pres">
      <dgm:prSet presAssocID="{5B6C1377-3E5A-4A99-9DDF-BD6DACBD77F7}" presName="textRect" presStyleLbl="revTx" presStyleIdx="0" presStyleCnt="4">
        <dgm:presLayoutVars>
          <dgm:chMax val="1"/>
          <dgm:chPref val="1"/>
        </dgm:presLayoutVars>
      </dgm:prSet>
      <dgm:spPr/>
    </dgm:pt>
    <dgm:pt modelId="{B1FEB09C-3116-4431-9D2F-8CE3B85D358D}" type="pres">
      <dgm:prSet presAssocID="{1AEF5DE7-D058-434D-AFBE-833CD78CAA3C}" presName="sibTrans" presStyleCnt="0"/>
      <dgm:spPr/>
    </dgm:pt>
    <dgm:pt modelId="{34C450D4-5F10-43CB-8931-E446CBEF0C47}" type="pres">
      <dgm:prSet presAssocID="{8ED13818-9071-4845-895E-C4702E64586A}" presName="compNode" presStyleCnt="0"/>
      <dgm:spPr/>
    </dgm:pt>
    <dgm:pt modelId="{49E9D6B1-C5AF-4079-9A1D-3E1FC9198479}" type="pres">
      <dgm:prSet presAssocID="{8ED13818-9071-4845-895E-C4702E64586A}" presName="iconBgRect" presStyleLbl="bgShp" presStyleIdx="1" presStyleCnt="4"/>
      <dgm:spPr>
        <a:prstGeom prst="round2DiagRect">
          <a:avLst>
            <a:gd name="adj1" fmla="val 29727"/>
            <a:gd name="adj2" fmla="val 0"/>
          </a:avLst>
        </a:prstGeom>
        <a:solidFill>
          <a:srgbClr val="42722D"/>
        </a:solidFill>
      </dgm:spPr>
    </dgm:pt>
    <dgm:pt modelId="{397CE31E-0C44-4476-B50D-ACA5171E63C6}" type="pres">
      <dgm:prSet presAssocID="{8ED13818-9071-4845-895E-C4702E64586A}" presName="iconRect" presStyleLbl="node1" presStyleIdx="1" presStyleCnt="4" custScaleX="144981" custScaleY="144981"/>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rowser window with solid fill"/>
        </a:ext>
      </dgm:extLst>
    </dgm:pt>
    <dgm:pt modelId="{BE048B14-009E-4156-9C93-2311D761C3F4}" type="pres">
      <dgm:prSet presAssocID="{8ED13818-9071-4845-895E-C4702E64586A}" presName="spaceRect" presStyleCnt="0"/>
      <dgm:spPr/>
    </dgm:pt>
    <dgm:pt modelId="{4642EDF6-8B3B-4E74-B240-02123D60E431}" type="pres">
      <dgm:prSet presAssocID="{8ED13818-9071-4845-895E-C4702E64586A}" presName="textRect" presStyleLbl="revTx" presStyleIdx="1" presStyleCnt="4">
        <dgm:presLayoutVars>
          <dgm:chMax val="1"/>
          <dgm:chPref val="1"/>
        </dgm:presLayoutVars>
      </dgm:prSet>
      <dgm:spPr/>
    </dgm:pt>
    <dgm:pt modelId="{48F0D073-B1F9-4022-8787-EE2A21E3F5C2}" type="pres">
      <dgm:prSet presAssocID="{534B1ABE-88D2-4D36-A0B0-FFABF2114AF4}" presName="sibTrans" presStyleCnt="0"/>
      <dgm:spPr/>
    </dgm:pt>
    <dgm:pt modelId="{C04154E4-1C06-4CC0-98CB-30EEE26A54CB}" type="pres">
      <dgm:prSet presAssocID="{DC4A39A5-367C-4728-B150-2F102D11F01F}" presName="compNode" presStyleCnt="0"/>
      <dgm:spPr/>
    </dgm:pt>
    <dgm:pt modelId="{5410423A-4BB9-4B94-A8A9-19C6E30A2941}" type="pres">
      <dgm:prSet presAssocID="{DC4A39A5-367C-4728-B150-2F102D11F01F}" presName="iconBgRect" presStyleLbl="bgShp" presStyleIdx="2" presStyleCnt="4"/>
      <dgm:spPr>
        <a:prstGeom prst="round2DiagRect">
          <a:avLst>
            <a:gd name="adj1" fmla="val 29727"/>
            <a:gd name="adj2" fmla="val 0"/>
          </a:avLst>
        </a:prstGeom>
        <a:solidFill>
          <a:srgbClr val="42722D"/>
        </a:solidFill>
      </dgm:spPr>
    </dgm:pt>
    <dgm:pt modelId="{C4A8E3BB-E9FD-43BC-9C7C-E3C0E88E59A7}" type="pres">
      <dgm:prSet presAssocID="{DC4A39A5-367C-4728-B150-2F102D11F01F}" presName="iconRect" presStyleLbl="node1" presStyleIdx="2" presStyleCnt="4" custScaleX="147763" custScaleY="14776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Electric car with solid fill"/>
        </a:ext>
      </dgm:extLst>
    </dgm:pt>
    <dgm:pt modelId="{FC0D0E94-779A-4518-831D-C68AD5E091C2}" type="pres">
      <dgm:prSet presAssocID="{DC4A39A5-367C-4728-B150-2F102D11F01F}" presName="spaceRect" presStyleCnt="0"/>
      <dgm:spPr/>
    </dgm:pt>
    <dgm:pt modelId="{A9D38A07-B803-4A42-BD98-6D7D28168CEB}" type="pres">
      <dgm:prSet presAssocID="{DC4A39A5-367C-4728-B150-2F102D11F01F}" presName="textRect" presStyleLbl="revTx" presStyleIdx="2" presStyleCnt="4">
        <dgm:presLayoutVars>
          <dgm:chMax val="1"/>
          <dgm:chPref val="1"/>
        </dgm:presLayoutVars>
      </dgm:prSet>
      <dgm:spPr/>
    </dgm:pt>
    <dgm:pt modelId="{E5866E49-D7DF-41D0-A0AC-390F44285FFC}" type="pres">
      <dgm:prSet presAssocID="{982A313F-67C8-480E-967B-D76973562264}" presName="sibTrans" presStyleCnt="0"/>
      <dgm:spPr/>
    </dgm:pt>
    <dgm:pt modelId="{DE4D4086-B94E-42F5-957E-D1B8AF863442}" type="pres">
      <dgm:prSet presAssocID="{572EDEAF-FC65-4B6F-8812-3F58C78AFE88}" presName="compNode" presStyleCnt="0"/>
      <dgm:spPr/>
    </dgm:pt>
    <dgm:pt modelId="{CEEA9B60-83EB-4115-9F38-31F462D4FAB3}" type="pres">
      <dgm:prSet presAssocID="{572EDEAF-FC65-4B6F-8812-3F58C78AFE88}" presName="iconBgRect" presStyleLbl="bgShp" presStyleIdx="3" presStyleCnt="4"/>
      <dgm:spPr>
        <a:prstGeom prst="round2DiagRect">
          <a:avLst>
            <a:gd name="adj1" fmla="val 29727"/>
            <a:gd name="adj2" fmla="val 0"/>
          </a:avLst>
        </a:prstGeom>
        <a:solidFill>
          <a:srgbClr val="42722D"/>
        </a:solidFill>
      </dgm:spPr>
    </dgm:pt>
    <dgm:pt modelId="{0479345D-ABB3-461B-8D54-2EBC5FEED473}" type="pres">
      <dgm:prSet presAssocID="{572EDEAF-FC65-4B6F-8812-3F58C78AFE88}" presName="iconRect" presStyleLbl="node1" presStyleIdx="3" presStyleCnt="4" custScaleX="144981" custScaleY="144981" custLinFactNeighborX="-4154" custLinFactNeighborY="-8540"/>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Power Plant with solid fill"/>
        </a:ext>
      </dgm:extLst>
    </dgm:pt>
    <dgm:pt modelId="{6AE1A73B-532B-423E-BE59-FDC07C3377E8}" type="pres">
      <dgm:prSet presAssocID="{572EDEAF-FC65-4B6F-8812-3F58C78AFE88}" presName="spaceRect" presStyleCnt="0"/>
      <dgm:spPr/>
    </dgm:pt>
    <dgm:pt modelId="{C0346590-F0AB-4B14-84BB-3E7D048C0602}" type="pres">
      <dgm:prSet presAssocID="{572EDEAF-FC65-4B6F-8812-3F58C78AFE88}" presName="textRect" presStyleLbl="revTx" presStyleIdx="3" presStyleCnt="4" custLinFactNeighborX="-3733" custLinFactNeighborY="-925">
        <dgm:presLayoutVars>
          <dgm:chMax val="1"/>
          <dgm:chPref val="1"/>
        </dgm:presLayoutVars>
      </dgm:prSet>
      <dgm:spPr/>
    </dgm:pt>
  </dgm:ptLst>
  <dgm:cxnLst>
    <dgm:cxn modelId="{6289E20C-2387-4CBE-84B9-8E5E5D22D93C}" type="presOf" srcId="{DC4A39A5-367C-4728-B150-2F102D11F01F}" destId="{A9D38A07-B803-4A42-BD98-6D7D28168CEB}" srcOrd="0" destOrd="0" presId="urn:microsoft.com/office/officeart/2018/5/layout/IconLeafLabelList"/>
    <dgm:cxn modelId="{B2AD0216-D064-48A7-BCCF-5059EC1F871D}" type="presOf" srcId="{572EDEAF-FC65-4B6F-8812-3F58C78AFE88}" destId="{C0346590-F0AB-4B14-84BB-3E7D048C0602}" srcOrd="0" destOrd="0" presId="urn:microsoft.com/office/officeart/2018/5/layout/IconLeafLabelList"/>
    <dgm:cxn modelId="{B08FE53D-7C94-430F-AFBF-55D1C802A7B0}" srcId="{516678D6-500C-4F46-8590-0EB972F6665B}" destId="{572EDEAF-FC65-4B6F-8812-3F58C78AFE88}" srcOrd="3" destOrd="0" parTransId="{5DA1B556-4B3E-466F-963A-4EEAF55B0F54}" sibTransId="{35552DC0-9799-4239-A0F8-32EC29A62981}"/>
    <dgm:cxn modelId="{2DED5E70-BB9E-4031-997E-0DA49B5319ED}" type="presOf" srcId="{516678D6-500C-4F46-8590-0EB972F6665B}" destId="{76145314-6D36-427F-8E96-A8D7F7C70A61}" srcOrd="0" destOrd="0" presId="urn:microsoft.com/office/officeart/2018/5/layout/IconLeafLabelList"/>
    <dgm:cxn modelId="{27F3A8A6-0A98-43DD-8211-F048C239BF71}" type="presOf" srcId="{8ED13818-9071-4845-895E-C4702E64586A}" destId="{4642EDF6-8B3B-4E74-B240-02123D60E431}" srcOrd="0" destOrd="0" presId="urn:microsoft.com/office/officeart/2018/5/layout/IconLeafLabelList"/>
    <dgm:cxn modelId="{F76383D7-E7CA-431A-8741-86BF19B71D1D}" type="presOf" srcId="{5B6C1377-3E5A-4A99-9DDF-BD6DACBD77F7}" destId="{C8B4CD95-08E4-411A-9B8B-FDA27DD91982}" srcOrd="0" destOrd="0" presId="urn:microsoft.com/office/officeart/2018/5/layout/IconLeafLabelList"/>
    <dgm:cxn modelId="{32332AD9-D650-4C00-B8FC-EA6ADAF63804}" srcId="{516678D6-500C-4F46-8590-0EB972F6665B}" destId="{5B6C1377-3E5A-4A99-9DDF-BD6DACBD77F7}" srcOrd="0" destOrd="0" parTransId="{C496FE76-C834-4181-8956-0B047B0C6E30}" sibTransId="{1AEF5DE7-D058-434D-AFBE-833CD78CAA3C}"/>
    <dgm:cxn modelId="{FD7716E7-C0A5-40C8-BDCA-542326B2B9F8}" srcId="{516678D6-500C-4F46-8590-0EB972F6665B}" destId="{DC4A39A5-367C-4728-B150-2F102D11F01F}" srcOrd="2" destOrd="0" parTransId="{B08B1662-BB42-4003-B76F-6387A10F0B6F}" sibTransId="{982A313F-67C8-480E-967B-D76973562264}"/>
    <dgm:cxn modelId="{5815BCEA-84CF-4424-B8E1-82CE3E571127}" srcId="{516678D6-500C-4F46-8590-0EB972F6665B}" destId="{8ED13818-9071-4845-895E-C4702E64586A}" srcOrd="1" destOrd="0" parTransId="{E448A914-3E14-4F30-8EB8-91D7A89943CC}" sibTransId="{534B1ABE-88D2-4D36-A0B0-FFABF2114AF4}"/>
    <dgm:cxn modelId="{6FAC45CE-5992-4C94-87C4-29B1A1525358}" type="presParOf" srcId="{76145314-6D36-427F-8E96-A8D7F7C70A61}" destId="{8BF094E7-85E2-44A6-9EC6-4AB22C6A4B40}" srcOrd="0" destOrd="0" presId="urn:microsoft.com/office/officeart/2018/5/layout/IconLeafLabelList"/>
    <dgm:cxn modelId="{EA6428D8-B4E1-4E53-9D98-74B74F96FC23}" type="presParOf" srcId="{8BF094E7-85E2-44A6-9EC6-4AB22C6A4B40}" destId="{28EC6E70-F5CB-4B84-8EC7-A1DBE25988AE}" srcOrd="0" destOrd="0" presId="urn:microsoft.com/office/officeart/2018/5/layout/IconLeafLabelList"/>
    <dgm:cxn modelId="{E66B7E40-7200-4208-BFDF-0C104014B595}" type="presParOf" srcId="{8BF094E7-85E2-44A6-9EC6-4AB22C6A4B40}" destId="{CBB8E540-E55E-41C4-9A69-07E301CA2474}" srcOrd="1" destOrd="0" presId="urn:microsoft.com/office/officeart/2018/5/layout/IconLeafLabelList"/>
    <dgm:cxn modelId="{050B9354-9185-4954-BB7E-2D6D2B23619C}" type="presParOf" srcId="{8BF094E7-85E2-44A6-9EC6-4AB22C6A4B40}" destId="{154C1DF6-E081-4A36-9B02-15F8A4E872DB}" srcOrd="2" destOrd="0" presId="urn:microsoft.com/office/officeart/2018/5/layout/IconLeafLabelList"/>
    <dgm:cxn modelId="{9631B57D-D43C-4A7C-8E2E-F383796C4429}" type="presParOf" srcId="{8BF094E7-85E2-44A6-9EC6-4AB22C6A4B40}" destId="{C8B4CD95-08E4-411A-9B8B-FDA27DD91982}" srcOrd="3" destOrd="0" presId="urn:microsoft.com/office/officeart/2018/5/layout/IconLeafLabelList"/>
    <dgm:cxn modelId="{04D06A98-1176-4E89-B316-9D154A2AE390}" type="presParOf" srcId="{76145314-6D36-427F-8E96-A8D7F7C70A61}" destId="{B1FEB09C-3116-4431-9D2F-8CE3B85D358D}" srcOrd="1" destOrd="0" presId="urn:microsoft.com/office/officeart/2018/5/layout/IconLeafLabelList"/>
    <dgm:cxn modelId="{B0FF5C40-59CA-4159-BD95-422721025338}" type="presParOf" srcId="{76145314-6D36-427F-8E96-A8D7F7C70A61}" destId="{34C450D4-5F10-43CB-8931-E446CBEF0C47}" srcOrd="2" destOrd="0" presId="urn:microsoft.com/office/officeart/2018/5/layout/IconLeafLabelList"/>
    <dgm:cxn modelId="{497959B0-7FAA-4E38-A42D-BF9E29E120BF}" type="presParOf" srcId="{34C450D4-5F10-43CB-8931-E446CBEF0C47}" destId="{49E9D6B1-C5AF-4079-9A1D-3E1FC9198479}" srcOrd="0" destOrd="0" presId="urn:microsoft.com/office/officeart/2018/5/layout/IconLeafLabelList"/>
    <dgm:cxn modelId="{EEDF66C9-2426-48DF-A6C7-F3819EE26961}" type="presParOf" srcId="{34C450D4-5F10-43CB-8931-E446CBEF0C47}" destId="{397CE31E-0C44-4476-B50D-ACA5171E63C6}" srcOrd="1" destOrd="0" presId="urn:microsoft.com/office/officeart/2018/5/layout/IconLeafLabelList"/>
    <dgm:cxn modelId="{72F483E8-F416-4E75-B33C-9EC5CF0E3A33}" type="presParOf" srcId="{34C450D4-5F10-43CB-8931-E446CBEF0C47}" destId="{BE048B14-009E-4156-9C93-2311D761C3F4}" srcOrd="2" destOrd="0" presId="urn:microsoft.com/office/officeart/2018/5/layout/IconLeafLabelList"/>
    <dgm:cxn modelId="{C010976B-CA9D-42B0-8F2A-562E5B03FEA6}" type="presParOf" srcId="{34C450D4-5F10-43CB-8931-E446CBEF0C47}" destId="{4642EDF6-8B3B-4E74-B240-02123D60E431}" srcOrd="3" destOrd="0" presId="urn:microsoft.com/office/officeart/2018/5/layout/IconLeafLabelList"/>
    <dgm:cxn modelId="{3BD98AFA-9FE8-49A0-9B9D-BDFADBDD4BF6}" type="presParOf" srcId="{76145314-6D36-427F-8E96-A8D7F7C70A61}" destId="{48F0D073-B1F9-4022-8787-EE2A21E3F5C2}" srcOrd="3" destOrd="0" presId="urn:microsoft.com/office/officeart/2018/5/layout/IconLeafLabelList"/>
    <dgm:cxn modelId="{CFB84C0D-DFD0-42C5-9385-0D14361AD2EF}" type="presParOf" srcId="{76145314-6D36-427F-8E96-A8D7F7C70A61}" destId="{C04154E4-1C06-4CC0-98CB-30EEE26A54CB}" srcOrd="4" destOrd="0" presId="urn:microsoft.com/office/officeart/2018/5/layout/IconLeafLabelList"/>
    <dgm:cxn modelId="{795AF06B-2CAA-4BF1-95BF-41703AA3261B}" type="presParOf" srcId="{C04154E4-1C06-4CC0-98CB-30EEE26A54CB}" destId="{5410423A-4BB9-4B94-A8A9-19C6E30A2941}" srcOrd="0" destOrd="0" presId="urn:microsoft.com/office/officeart/2018/5/layout/IconLeafLabelList"/>
    <dgm:cxn modelId="{E2C9183B-2C46-448D-8608-A433D496B275}" type="presParOf" srcId="{C04154E4-1C06-4CC0-98CB-30EEE26A54CB}" destId="{C4A8E3BB-E9FD-43BC-9C7C-E3C0E88E59A7}" srcOrd="1" destOrd="0" presId="urn:microsoft.com/office/officeart/2018/5/layout/IconLeafLabelList"/>
    <dgm:cxn modelId="{F1DEC555-8F73-4994-A8C7-42E15D071277}" type="presParOf" srcId="{C04154E4-1C06-4CC0-98CB-30EEE26A54CB}" destId="{FC0D0E94-779A-4518-831D-C68AD5E091C2}" srcOrd="2" destOrd="0" presId="urn:microsoft.com/office/officeart/2018/5/layout/IconLeafLabelList"/>
    <dgm:cxn modelId="{880DEE0C-1EDE-4ABD-BD1B-9AE3E702F507}" type="presParOf" srcId="{C04154E4-1C06-4CC0-98CB-30EEE26A54CB}" destId="{A9D38A07-B803-4A42-BD98-6D7D28168CEB}" srcOrd="3" destOrd="0" presId="urn:microsoft.com/office/officeart/2018/5/layout/IconLeafLabelList"/>
    <dgm:cxn modelId="{E132368E-89C2-4C3A-B1B2-E380B02C1C29}" type="presParOf" srcId="{76145314-6D36-427F-8E96-A8D7F7C70A61}" destId="{E5866E49-D7DF-41D0-A0AC-390F44285FFC}" srcOrd="5" destOrd="0" presId="urn:microsoft.com/office/officeart/2018/5/layout/IconLeafLabelList"/>
    <dgm:cxn modelId="{C86E30A4-44CE-4462-86BF-EA43C9E34413}" type="presParOf" srcId="{76145314-6D36-427F-8E96-A8D7F7C70A61}" destId="{DE4D4086-B94E-42F5-957E-D1B8AF863442}" srcOrd="6" destOrd="0" presId="urn:microsoft.com/office/officeart/2018/5/layout/IconLeafLabelList"/>
    <dgm:cxn modelId="{02432727-0B70-44A6-B3CD-296310B85570}" type="presParOf" srcId="{DE4D4086-B94E-42F5-957E-D1B8AF863442}" destId="{CEEA9B60-83EB-4115-9F38-31F462D4FAB3}" srcOrd="0" destOrd="0" presId="urn:microsoft.com/office/officeart/2018/5/layout/IconLeafLabelList"/>
    <dgm:cxn modelId="{A5FC8F1A-0867-419B-8892-7F32CDFACAC2}" type="presParOf" srcId="{DE4D4086-B94E-42F5-957E-D1B8AF863442}" destId="{0479345D-ABB3-461B-8D54-2EBC5FEED473}" srcOrd="1" destOrd="0" presId="urn:microsoft.com/office/officeart/2018/5/layout/IconLeafLabelList"/>
    <dgm:cxn modelId="{911DD3CE-9BA3-4B61-BE58-95A09E1A2682}" type="presParOf" srcId="{DE4D4086-B94E-42F5-957E-D1B8AF863442}" destId="{6AE1A73B-532B-423E-BE59-FDC07C3377E8}" srcOrd="2" destOrd="0" presId="urn:microsoft.com/office/officeart/2018/5/layout/IconLeafLabelList"/>
    <dgm:cxn modelId="{56223D7C-053D-48C6-ADA8-9D22ACCB1D2C}" type="presParOf" srcId="{DE4D4086-B94E-42F5-957E-D1B8AF863442}" destId="{C0346590-F0AB-4B14-84BB-3E7D048C0602}"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EC6E70-F5CB-4B84-8EC7-A1DBE25988AE}">
      <dsp:nvSpPr>
        <dsp:cNvPr id="0" name=""/>
        <dsp:cNvSpPr/>
      </dsp:nvSpPr>
      <dsp:spPr>
        <a:xfrm>
          <a:off x="8057894" y="805909"/>
          <a:ext cx="1256440" cy="1256440"/>
        </a:xfrm>
        <a:prstGeom prst="round2DiagRect">
          <a:avLst>
            <a:gd name="adj1" fmla="val 29727"/>
            <a:gd name="adj2" fmla="val 0"/>
          </a:avLst>
        </a:prstGeom>
        <a:solidFill>
          <a:srgbClr val="42722D"/>
        </a:solidFill>
        <a:ln>
          <a:noFill/>
        </a:ln>
        <a:effectLst/>
      </dsp:spPr>
      <dsp:style>
        <a:lnRef idx="0">
          <a:scrgbClr r="0" g="0" b="0"/>
        </a:lnRef>
        <a:fillRef idx="1">
          <a:scrgbClr r="0" g="0" b="0"/>
        </a:fillRef>
        <a:effectRef idx="0">
          <a:scrgbClr r="0" g="0" b="0"/>
        </a:effectRef>
        <a:fontRef idx="minor"/>
      </dsp:style>
    </dsp:sp>
    <dsp:sp modelId="{CBB8E540-E55E-41C4-9A69-07E301CA2474}">
      <dsp:nvSpPr>
        <dsp:cNvPr id="0" name=""/>
        <dsp:cNvSpPr/>
      </dsp:nvSpPr>
      <dsp:spPr>
        <a:xfrm>
          <a:off x="8162233" y="963120"/>
          <a:ext cx="1045180" cy="104518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8B4CD95-08E4-411A-9B8B-FDA27DD91982}">
      <dsp:nvSpPr>
        <dsp:cNvPr id="0" name=""/>
        <dsp:cNvSpPr/>
      </dsp:nvSpPr>
      <dsp:spPr>
        <a:xfrm>
          <a:off x="7656245" y="2453700"/>
          <a:ext cx="2059739"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GB" sz="1800" kern="1200" dirty="0">
              <a:latin typeface="Poppins Light" panose="00000400000000000000" pitchFamily="2" charset="0"/>
              <a:cs typeface="Poppins Light" panose="00000400000000000000" pitchFamily="2" charset="0"/>
            </a:rPr>
            <a:t>Purchased Goods &amp; Services</a:t>
          </a:r>
        </a:p>
      </dsp:txBody>
      <dsp:txXfrm>
        <a:off x="7656245" y="2453700"/>
        <a:ext cx="2059739" cy="1035000"/>
      </dsp:txXfrm>
    </dsp:sp>
    <dsp:sp modelId="{49E9D6B1-C5AF-4079-9A1D-3E1FC9198479}">
      <dsp:nvSpPr>
        <dsp:cNvPr id="0" name=""/>
        <dsp:cNvSpPr/>
      </dsp:nvSpPr>
      <dsp:spPr>
        <a:xfrm>
          <a:off x="5637700" y="805909"/>
          <a:ext cx="1256440" cy="1256440"/>
        </a:xfrm>
        <a:prstGeom prst="round2DiagRect">
          <a:avLst>
            <a:gd name="adj1" fmla="val 29727"/>
            <a:gd name="adj2" fmla="val 0"/>
          </a:avLst>
        </a:prstGeom>
        <a:solidFill>
          <a:srgbClr val="42722D"/>
        </a:solidFill>
        <a:ln>
          <a:noFill/>
        </a:ln>
        <a:effectLst/>
      </dsp:spPr>
      <dsp:style>
        <a:lnRef idx="0">
          <a:scrgbClr r="0" g="0" b="0"/>
        </a:lnRef>
        <a:fillRef idx="1">
          <a:scrgbClr r="0" g="0" b="0"/>
        </a:fillRef>
        <a:effectRef idx="0">
          <a:scrgbClr r="0" g="0" b="0"/>
        </a:effectRef>
        <a:fontRef idx="minor"/>
      </dsp:style>
    </dsp:sp>
    <dsp:sp modelId="{397CE31E-0C44-4476-B50D-ACA5171E63C6}">
      <dsp:nvSpPr>
        <dsp:cNvPr id="0" name=""/>
        <dsp:cNvSpPr/>
      </dsp:nvSpPr>
      <dsp:spPr>
        <a:xfrm>
          <a:off x="5743330" y="911539"/>
          <a:ext cx="1045180" cy="104518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642EDF6-8B3B-4E74-B240-02123D60E431}">
      <dsp:nvSpPr>
        <dsp:cNvPr id="0" name=""/>
        <dsp:cNvSpPr/>
      </dsp:nvSpPr>
      <dsp:spPr>
        <a:xfrm>
          <a:off x="5236051" y="2453700"/>
          <a:ext cx="2059739"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GB" sz="1800" kern="1200" dirty="0">
              <a:latin typeface="Poppins Light" panose="00000400000000000000" pitchFamily="2" charset="0"/>
              <a:cs typeface="Poppins Light" panose="00000400000000000000" pitchFamily="2" charset="0"/>
            </a:rPr>
            <a:t>Materials Used - Glass &amp; Profile</a:t>
          </a:r>
        </a:p>
      </dsp:txBody>
      <dsp:txXfrm>
        <a:off x="5236051" y="2453700"/>
        <a:ext cx="2059739" cy="1035000"/>
      </dsp:txXfrm>
    </dsp:sp>
    <dsp:sp modelId="{5410423A-4BB9-4B94-A8A9-19C6E30A2941}">
      <dsp:nvSpPr>
        <dsp:cNvPr id="0" name=""/>
        <dsp:cNvSpPr/>
      </dsp:nvSpPr>
      <dsp:spPr>
        <a:xfrm>
          <a:off x="3217507" y="805909"/>
          <a:ext cx="1256440" cy="1256440"/>
        </a:xfrm>
        <a:prstGeom prst="round2DiagRect">
          <a:avLst>
            <a:gd name="adj1" fmla="val 29727"/>
            <a:gd name="adj2" fmla="val 0"/>
          </a:avLst>
        </a:prstGeom>
        <a:solidFill>
          <a:srgbClr val="42722D"/>
        </a:solidFill>
        <a:ln>
          <a:noFill/>
        </a:ln>
        <a:effectLst/>
      </dsp:spPr>
      <dsp:style>
        <a:lnRef idx="0">
          <a:scrgbClr r="0" g="0" b="0"/>
        </a:lnRef>
        <a:fillRef idx="1">
          <a:scrgbClr r="0" g="0" b="0"/>
        </a:fillRef>
        <a:effectRef idx="0">
          <a:scrgbClr r="0" g="0" b="0"/>
        </a:effectRef>
        <a:fontRef idx="minor"/>
      </dsp:style>
    </dsp:sp>
    <dsp:sp modelId="{C4A8E3BB-E9FD-43BC-9C7C-E3C0E88E59A7}">
      <dsp:nvSpPr>
        <dsp:cNvPr id="0" name=""/>
        <dsp:cNvSpPr/>
      </dsp:nvSpPr>
      <dsp:spPr>
        <a:xfrm>
          <a:off x="3313109" y="901511"/>
          <a:ext cx="1065236" cy="10652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9D38A07-B803-4A42-BD98-6D7D28168CEB}">
      <dsp:nvSpPr>
        <dsp:cNvPr id="0" name=""/>
        <dsp:cNvSpPr/>
      </dsp:nvSpPr>
      <dsp:spPr>
        <a:xfrm>
          <a:off x="2815858" y="2453700"/>
          <a:ext cx="2059739"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GB" sz="1800" kern="1200" dirty="0">
              <a:latin typeface="Poppins Light" panose="00000400000000000000" pitchFamily="2" charset="0"/>
              <a:cs typeface="Poppins Light" panose="00000400000000000000" pitchFamily="2" charset="0"/>
            </a:rPr>
            <a:t>Business Travel - Fleet</a:t>
          </a:r>
        </a:p>
      </dsp:txBody>
      <dsp:txXfrm>
        <a:off x="2815858" y="2453700"/>
        <a:ext cx="2059739" cy="1035000"/>
      </dsp:txXfrm>
    </dsp:sp>
    <dsp:sp modelId="{CEEA9B60-83EB-4115-9F38-31F462D4FAB3}">
      <dsp:nvSpPr>
        <dsp:cNvPr id="0" name=""/>
        <dsp:cNvSpPr/>
      </dsp:nvSpPr>
      <dsp:spPr>
        <a:xfrm>
          <a:off x="797314" y="805909"/>
          <a:ext cx="1256440" cy="1256440"/>
        </a:xfrm>
        <a:prstGeom prst="round2DiagRect">
          <a:avLst>
            <a:gd name="adj1" fmla="val 29727"/>
            <a:gd name="adj2" fmla="val 0"/>
          </a:avLst>
        </a:prstGeom>
        <a:solidFill>
          <a:srgbClr val="42722D"/>
        </a:solidFill>
        <a:ln>
          <a:noFill/>
        </a:ln>
        <a:effectLst/>
      </dsp:spPr>
      <dsp:style>
        <a:lnRef idx="0">
          <a:scrgbClr r="0" g="0" b="0"/>
        </a:lnRef>
        <a:fillRef idx="1">
          <a:scrgbClr r="0" g="0" b="0"/>
        </a:fillRef>
        <a:effectRef idx="0">
          <a:scrgbClr r="0" g="0" b="0"/>
        </a:effectRef>
        <a:fontRef idx="minor"/>
      </dsp:style>
    </dsp:sp>
    <dsp:sp modelId="{0479345D-ABB3-461B-8D54-2EBC5FEED473}">
      <dsp:nvSpPr>
        <dsp:cNvPr id="0" name=""/>
        <dsp:cNvSpPr/>
      </dsp:nvSpPr>
      <dsp:spPr>
        <a:xfrm>
          <a:off x="872997" y="849973"/>
          <a:ext cx="1045180" cy="104518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0346590-F0AB-4B14-84BB-3E7D048C0602}">
      <dsp:nvSpPr>
        <dsp:cNvPr id="0" name=""/>
        <dsp:cNvSpPr/>
      </dsp:nvSpPr>
      <dsp:spPr>
        <a:xfrm>
          <a:off x="318774" y="2444126"/>
          <a:ext cx="2059739"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GB" sz="1800" kern="1200" dirty="0">
              <a:latin typeface="Poppins Light" panose="00000400000000000000" pitchFamily="2" charset="0"/>
              <a:cs typeface="Poppins Light" panose="00000400000000000000" pitchFamily="2" charset="0"/>
            </a:rPr>
            <a:t>Electricity &amp; Gas </a:t>
          </a:r>
        </a:p>
      </dsp:txBody>
      <dsp:txXfrm>
        <a:off x="318774" y="2444126"/>
        <a:ext cx="2059739" cy="1035000"/>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6057900" y="0"/>
            <a:ext cx="4632325" cy="379413"/>
          </a:xfrm>
          <a:prstGeom prst="rect">
            <a:avLst/>
          </a:prstGeom>
        </p:spPr>
        <p:txBody>
          <a:bodyPr vert="horz" lIns="91440" tIns="45720" rIns="91440" bIns="45720" rtlCol="0"/>
          <a:lstStyle>
            <a:lvl1pPr algn="r">
              <a:defRPr sz="1200"/>
            </a:lvl1pPr>
          </a:lstStyle>
          <a:p>
            <a:fld id="{2FA86FBD-62C6-443F-8228-E44BC9D1D193}" type="datetimeFigureOut">
              <a:rPr lang="en-GB" smtClean="0"/>
              <a:t>14/08/2024</a:t>
            </a:fld>
            <a:endParaRPr lang="en-GB"/>
          </a:p>
        </p:txBody>
      </p:sp>
      <p:sp>
        <p:nvSpPr>
          <p:cNvPr id="4" name="Slide Image Placeholder 3"/>
          <p:cNvSpPr>
            <a:spLocks noGrp="1" noRot="1" noChangeAspect="1"/>
          </p:cNvSpPr>
          <p:nvPr>
            <p:ph type="sldImg" idx="2"/>
          </p:nvPr>
        </p:nvSpPr>
        <p:spPr>
          <a:xfrm>
            <a:off x="3541713" y="944563"/>
            <a:ext cx="3609975" cy="255111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069975" y="3636963"/>
            <a:ext cx="8553450" cy="29749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7177088"/>
            <a:ext cx="4633913" cy="37941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6057900" y="7177088"/>
            <a:ext cx="4632325" cy="379412"/>
          </a:xfrm>
          <a:prstGeom prst="rect">
            <a:avLst/>
          </a:prstGeom>
        </p:spPr>
        <p:txBody>
          <a:bodyPr vert="horz" lIns="91440" tIns="45720" rIns="91440" bIns="45720" rtlCol="0" anchor="b"/>
          <a:lstStyle>
            <a:lvl1pPr algn="r">
              <a:defRPr sz="1200"/>
            </a:lvl1pPr>
          </a:lstStyle>
          <a:p>
            <a:fld id="{ADBDF0E9-E5AC-4703-A0FA-8371E4E27C5E}" type="slidenum">
              <a:rPr lang="en-GB" smtClean="0"/>
              <a:t>‹#›</a:t>
            </a:fld>
            <a:endParaRPr lang="en-GB"/>
          </a:p>
        </p:txBody>
      </p:sp>
    </p:spTree>
    <p:extLst>
      <p:ext uri="{BB962C8B-B14F-4D97-AF65-F5344CB8AC3E}">
        <p14:creationId xmlns:p14="http://schemas.microsoft.com/office/powerpoint/2010/main" val="2727039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BDF0E9-E5AC-4703-A0FA-8371E4E27C5E}" type="slidenum">
              <a:rPr lang="en-GB" smtClean="0"/>
              <a:t>1</a:t>
            </a:fld>
            <a:endParaRPr lang="en-GB"/>
          </a:p>
        </p:txBody>
      </p:sp>
    </p:spTree>
    <p:extLst>
      <p:ext uri="{BB962C8B-B14F-4D97-AF65-F5344CB8AC3E}">
        <p14:creationId xmlns:p14="http://schemas.microsoft.com/office/powerpoint/2010/main" val="1922918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678" y="2342515"/>
            <a:ext cx="9097027" cy="5539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5358" y="4231640"/>
            <a:ext cx="749167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8/14/2024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234392" y="165534"/>
            <a:ext cx="10229575" cy="7224445"/>
          </a:xfrm>
          <a:prstGeom prst="rect">
            <a:avLst/>
          </a:prstGeom>
        </p:spPr>
      </p:pic>
      <p:pic>
        <p:nvPicPr>
          <p:cNvPr id="17" name="bg object 17"/>
          <p:cNvPicPr/>
          <p:nvPr/>
        </p:nvPicPr>
        <p:blipFill>
          <a:blip r:embed="rId3" cstate="print"/>
          <a:stretch>
            <a:fillRect/>
          </a:stretch>
        </p:blipFill>
        <p:spPr>
          <a:xfrm>
            <a:off x="234394" y="3593869"/>
            <a:ext cx="10229557" cy="3437131"/>
          </a:xfrm>
          <a:prstGeom prst="rect">
            <a:avLst/>
          </a:prstGeom>
        </p:spPr>
      </p:pic>
      <p:pic>
        <p:nvPicPr>
          <p:cNvPr id="18" name="bg object 18"/>
          <p:cNvPicPr/>
          <p:nvPr/>
        </p:nvPicPr>
        <p:blipFill>
          <a:blip r:embed="rId4" cstate="print"/>
          <a:stretch>
            <a:fillRect/>
          </a:stretch>
        </p:blipFill>
        <p:spPr>
          <a:xfrm>
            <a:off x="7239333" y="434768"/>
            <a:ext cx="2433632" cy="276050"/>
          </a:xfrm>
          <a:prstGeom prst="rect">
            <a:avLst/>
          </a:prstGeom>
        </p:spPr>
      </p:pic>
      <p:sp>
        <p:nvSpPr>
          <p:cNvPr id="19" name="bg object 19"/>
          <p:cNvSpPr/>
          <p:nvPr/>
        </p:nvSpPr>
        <p:spPr>
          <a:xfrm>
            <a:off x="9721452" y="446875"/>
            <a:ext cx="69193" cy="179489"/>
          </a:xfrm>
          <a:custGeom>
            <a:avLst/>
            <a:gdLst/>
            <a:ahLst/>
            <a:cxnLst/>
            <a:rect l="l" t="t" r="r" b="b"/>
            <a:pathLst>
              <a:path w="48895" h="254000">
                <a:moveTo>
                  <a:pt x="48310" y="0"/>
                </a:moveTo>
                <a:lnTo>
                  <a:pt x="0" y="0"/>
                </a:lnTo>
                <a:lnTo>
                  <a:pt x="0" y="253555"/>
                </a:lnTo>
                <a:lnTo>
                  <a:pt x="48310" y="253555"/>
                </a:lnTo>
                <a:lnTo>
                  <a:pt x="48310" y="0"/>
                </a:lnTo>
                <a:close/>
              </a:path>
            </a:pathLst>
          </a:custGeom>
          <a:solidFill>
            <a:srgbClr val="FFFFFF"/>
          </a:solidFill>
        </p:spPr>
        <p:txBody>
          <a:bodyPr wrap="square" lIns="0" tIns="0" rIns="0" bIns="0" rtlCol="0"/>
          <a:lstStyle/>
          <a:p>
            <a:endParaRPr/>
          </a:p>
        </p:txBody>
      </p:sp>
      <p:pic>
        <p:nvPicPr>
          <p:cNvPr id="20" name="bg object 20"/>
          <p:cNvPicPr/>
          <p:nvPr/>
        </p:nvPicPr>
        <p:blipFill>
          <a:blip r:embed="rId5" cstate="print"/>
          <a:stretch>
            <a:fillRect/>
          </a:stretch>
        </p:blipFill>
        <p:spPr>
          <a:xfrm>
            <a:off x="9838310" y="490219"/>
            <a:ext cx="266202" cy="137524"/>
          </a:xfrm>
          <a:prstGeom prst="rect">
            <a:avLst/>
          </a:prstGeom>
        </p:spPr>
      </p:pic>
      <p:pic>
        <p:nvPicPr>
          <p:cNvPr id="21" name="bg object 21"/>
          <p:cNvPicPr/>
          <p:nvPr/>
        </p:nvPicPr>
        <p:blipFill>
          <a:blip r:embed="rId6" cstate="print"/>
          <a:stretch>
            <a:fillRect/>
          </a:stretch>
        </p:blipFill>
        <p:spPr>
          <a:xfrm>
            <a:off x="6563953" y="452160"/>
            <a:ext cx="594193" cy="296713"/>
          </a:xfrm>
          <a:prstGeom prst="rect">
            <a:avLst/>
          </a:prstGeom>
        </p:spPr>
      </p:pic>
      <p:sp>
        <p:nvSpPr>
          <p:cNvPr id="2" name="Holder 2"/>
          <p:cNvSpPr>
            <a:spLocks noGrp="1"/>
          </p:cNvSpPr>
          <p:nvPr>
            <p:ph type="title"/>
          </p:nvPr>
        </p:nvSpPr>
        <p:spPr>
          <a:xfrm>
            <a:off x="1115006" y="2104420"/>
            <a:ext cx="7726206" cy="391483"/>
          </a:xfrm>
        </p:spPr>
        <p:txBody>
          <a:bodyPr lIns="0" tIns="0" rIns="0" bIns="0"/>
          <a:lstStyle>
            <a:lvl1pPr>
              <a:defRPr sz="2544" b="1" i="0">
                <a:solidFill>
                  <a:schemeClr val="bg1"/>
                </a:solidFill>
                <a:latin typeface="Poppins-SemiBold"/>
                <a:cs typeface="Poppins-SemiBold"/>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8/14/2024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115006" y="2104420"/>
            <a:ext cx="7726206" cy="391483"/>
          </a:xfrm>
        </p:spPr>
        <p:txBody>
          <a:bodyPr lIns="0" tIns="0" rIns="0" bIns="0"/>
          <a:lstStyle>
            <a:lvl1pPr>
              <a:defRPr sz="2544" b="1" i="0">
                <a:solidFill>
                  <a:schemeClr val="bg1"/>
                </a:solidFill>
                <a:latin typeface="Poppins-SemiBold"/>
                <a:cs typeface="Poppins-SemiBold"/>
              </a:defRPr>
            </a:lvl1pPr>
          </a:lstStyle>
          <a:p>
            <a:endParaRPr/>
          </a:p>
        </p:txBody>
      </p:sp>
      <p:sp>
        <p:nvSpPr>
          <p:cNvPr id="3" name="Holder 3"/>
          <p:cNvSpPr>
            <a:spLocks noGrp="1"/>
          </p:cNvSpPr>
          <p:nvPr>
            <p:ph sz="half" idx="2"/>
          </p:nvPr>
        </p:nvSpPr>
        <p:spPr>
          <a:xfrm>
            <a:off x="535121" y="1737995"/>
            <a:ext cx="4655537"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11730" y="1737995"/>
            <a:ext cx="4655537"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8/14/2024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115006" y="2104420"/>
            <a:ext cx="7726206" cy="391483"/>
          </a:xfrm>
        </p:spPr>
        <p:txBody>
          <a:bodyPr lIns="0" tIns="0" rIns="0" bIns="0"/>
          <a:lstStyle>
            <a:lvl1pPr>
              <a:defRPr sz="2544" b="1" i="0">
                <a:solidFill>
                  <a:schemeClr val="bg1"/>
                </a:solidFill>
                <a:latin typeface="Poppins-SemiBold"/>
                <a:cs typeface="Poppins-SemiBold"/>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8/14/2024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2" y="1"/>
            <a:ext cx="10698790" cy="7555603"/>
          </a:xfrm>
          <a:custGeom>
            <a:avLst/>
            <a:gdLst/>
            <a:ahLst/>
            <a:cxnLst/>
            <a:rect l="l" t="t" r="r" b="b"/>
            <a:pathLst>
              <a:path w="7560309" h="10692130">
                <a:moveTo>
                  <a:pt x="7559992" y="0"/>
                </a:moveTo>
                <a:lnTo>
                  <a:pt x="0" y="0"/>
                </a:lnTo>
                <a:lnTo>
                  <a:pt x="0" y="10692003"/>
                </a:lnTo>
                <a:lnTo>
                  <a:pt x="7559992" y="10692003"/>
                </a:lnTo>
                <a:lnTo>
                  <a:pt x="7559992" y="0"/>
                </a:lnTo>
                <a:close/>
              </a:path>
            </a:pathLst>
          </a:custGeom>
          <a:solidFill>
            <a:srgbClr val="1E3766"/>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8/14/2024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115006" y="2104419"/>
            <a:ext cx="7726206" cy="553998"/>
          </a:xfrm>
          <a:prstGeom prst="rect">
            <a:avLst/>
          </a:prstGeom>
        </p:spPr>
        <p:txBody>
          <a:bodyPr wrap="square" lIns="0" tIns="0" rIns="0" bIns="0">
            <a:spAutoFit/>
          </a:bodyPr>
          <a:lstStyle>
            <a:lvl1pPr>
              <a:defRPr sz="3600" b="1" i="0">
                <a:solidFill>
                  <a:schemeClr val="bg1"/>
                </a:solidFill>
                <a:latin typeface="Poppins-SemiBold"/>
                <a:cs typeface="Poppins-SemiBold"/>
              </a:defRPr>
            </a:lvl1pPr>
          </a:lstStyle>
          <a:p>
            <a:endParaRPr/>
          </a:p>
        </p:txBody>
      </p:sp>
      <p:sp>
        <p:nvSpPr>
          <p:cNvPr id="3" name="Holder 3"/>
          <p:cNvSpPr>
            <a:spLocks noGrp="1"/>
          </p:cNvSpPr>
          <p:nvPr>
            <p:ph type="body" idx="1"/>
          </p:nvPr>
        </p:nvSpPr>
        <p:spPr>
          <a:xfrm>
            <a:off x="535121" y="1737995"/>
            <a:ext cx="9632147"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638811" y="7027545"/>
            <a:ext cx="3424764"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5119" y="7027545"/>
            <a:ext cx="2461548"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8/14/2024</a:t>
            </a:fld>
            <a:endParaRPr lang="en-US"/>
          </a:p>
        </p:txBody>
      </p:sp>
      <p:sp>
        <p:nvSpPr>
          <p:cNvPr id="6" name="Holder 6"/>
          <p:cNvSpPr>
            <a:spLocks noGrp="1"/>
          </p:cNvSpPr>
          <p:nvPr>
            <p:ph type="sldNum" sz="quarter" idx="7"/>
          </p:nvPr>
        </p:nvSpPr>
        <p:spPr>
          <a:xfrm>
            <a:off x="7705720" y="7027545"/>
            <a:ext cx="2461548"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323120">
        <a:defRPr>
          <a:latin typeface="+mn-lt"/>
          <a:ea typeface="+mn-ea"/>
          <a:cs typeface="+mn-cs"/>
        </a:defRPr>
      </a:lvl2pPr>
      <a:lvl3pPr marL="646239">
        <a:defRPr>
          <a:latin typeface="+mn-lt"/>
          <a:ea typeface="+mn-ea"/>
          <a:cs typeface="+mn-cs"/>
        </a:defRPr>
      </a:lvl3pPr>
      <a:lvl4pPr marL="969359">
        <a:defRPr>
          <a:latin typeface="+mn-lt"/>
          <a:ea typeface="+mn-ea"/>
          <a:cs typeface="+mn-cs"/>
        </a:defRPr>
      </a:lvl4pPr>
      <a:lvl5pPr marL="1292479">
        <a:defRPr>
          <a:latin typeface="+mn-lt"/>
          <a:ea typeface="+mn-ea"/>
          <a:cs typeface="+mn-cs"/>
        </a:defRPr>
      </a:lvl5pPr>
      <a:lvl6pPr marL="1615599">
        <a:defRPr>
          <a:latin typeface="+mn-lt"/>
          <a:ea typeface="+mn-ea"/>
          <a:cs typeface="+mn-cs"/>
        </a:defRPr>
      </a:lvl6pPr>
      <a:lvl7pPr marL="1938718">
        <a:defRPr>
          <a:latin typeface="+mn-lt"/>
          <a:ea typeface="+mn-ea"/>
          <a:cs typeface="+mn-cs"/>
        </a:defRPr>
      </a:lvl7pPr>
      <a:lvl8pPr marL="2261839">
        <a:defRPr>
          <a:latin typeface="+mn-lt"/>
          <a:ea typeface="+mn-ea"/>
          <a:cs typeface="+mn-cs"/>
        </a:defRPr>
      </a:lvl8pPr>
      <a:lvl9pPr marL="2584958">
        <a:defRPr>
          <a:latin typeface="+mn-lt"/>
          <a:ea typeface="+mn-ea"/>
          <a:cs typeface="+mn-cs"/>
        </a:defRPr>
      </a:lvl9pPr>
    </p:bodyStyle>
    <p:otherStyle>
      <a:lvl1pPr marL="0">
        <a:defRPr>
          <a:latin typeface="+mn-lt"/>
          <a:ea typeface="+mn-ea"/>
          <a:cs typeface="+mn-cs"/>
        </a:defRPr>
      </a:lvl1pPr>
      <a:lvl2pPr marL="323120">
        <a:defRPr>
          <a:latin typeface="+mn-lt"/>
          <a:ea typeface="+mn-ea"/>
          <a:cs typeface="+mn-cs"/>
        </a:defRPr>
      </a:lvl2pPr>
      <a:lvl3pPr marL="646239">
        <a:defRPr>
          <a:latin typeface="+mn-lt"/>
          <a:ea typeface="+mn-ea"/>
          <a:cs typeface="+mn-cs"/>
        </a:defRPr>
      </a:lvl3pPr>
      <a:lvl4pPr marL="969359">
        <a:defRPr>
          <a:latin typeface="+mn-lt"/>
          <a:ea typeface="+mn-ea"/>
          <a:cs typeface="+mn-cs"/>
        </a:defRPr>
      </a:lvl4pPr>
      <a:lvl5pPr marL="1292479">
        <a:defRPr>
          <a:latin typeface="+mn-lt"/>
          <a:ea typeface="+mn-ea"/>
          <a:cs typeface="+mn-cs"/>
        </a:defRPr>
      </a:lvl5pPr>
      <a:lvl6pPr marL="1615599">
        <a:defRPr>
          <a:latin typeface="+mn-lt"/>
          <a:ea typeface="+mn-ea"/>
          <a:cs typeface="+mn-cs"/>
        </a:defRPr>
      </a:lvl6pPr>
      <a:lvl7pPr marL="1938718">
        <a:defRPr>
          <a:latin typeface="+mn-lt"/>
          <a:ea typeface="+mn-ea"/>
          <a:cs typeface="+mn-cs"/>
        </a:defRPr>
      </a:lvl7pPr>
      <a:lvl8pPr marL="2261839">
        <a:defRPr>
          <a:latin typeface="+mn-lt"/>
          <a:ea typeface="+mn-ea"/>
          <a:cs typeface="+mn-cs"/>
        </a:defRPr>
      </a:lvl8pPr>
      <a:lvl9pPr marL="2584958">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jpg"/><Relationship Id="rId9" Type="http://schemas.openxmlformats.org/officeDocument/2006/relationships/image" Target="../media/image12.png"/><Relationship Id="rId14" Type="http://schemas.openxmlformats.org/officeDocument/2006/relationships/image" Target="../media/image17.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4.png"/><Relationship Id="rId1" Type="http://schemas.openxmlformats.org/officeDocument/2006/relationships/slideLayout" Target="../slideLayouts/slideLayout5.xml"/><Relationship Id="rId5" Type="http://schemas.openxmlformats.org/officeDocument/2006/relationships/image" Target="../media/image35.emf"/><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Layout" Target="../diagrams/layout1.xml"/><Relationship Id="rId7" Type="http://schemas.openxmlformats.org/officeDocument/2006/relationships/image" Target="../media/image20.pn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 Id="rId5" Type="http://schemas.openxmlformats.org/officeDocument/2006/relationships/image" Target="../media/image45.png"/><Relationship Id="rId4" Type="http://schemas.openxmlformats.org/officeDocument/2006/relationships/image" Target="../media/image44.emf"/></Relationships>
</file>

<file path=ppt/slides/_rels/slide1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1.sv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6.png"/><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s://www.gov.uk/government/publications/procurement-policy-note-0621-taking-account-of-carbon-reduction-plans-in-the-procurement-of-major-government-contracts" TargetMode="External"/><Relationship Id="rId7" Type="http://schemas.openxmlformats.org/officeDocument/2006/relationships/hyperlink" Target="https://www.sw-consulting.co.uk/mrio" TargetMode="External"/><Relationship Id="rId2" Type="http://schemas.openxmlformats.org/officeDocument/2006/relationships/hyperlink" Target="https://www.gov.uk/government/publications/environmental-reporting-guidelines-including-mandatory-greenhouse-gas-emissions-reporting-guidance" TargetMode="External"/><Relationship Id="rId1" Type="http://schemas.openxmlformats.org/officeDocument/2006/relationships/slideLayout" Target="../slideLayouts/slideLayout5.xml"/><Relationship Id="rId6" Type="http://schemas.openxmlformats.org/officeDocument/2006/relationships/hyperlink" Target="https://www.gov.uk/government/collections/government-conversion-factors-for-company-reporting" TargetMode="External"/><Relationship Id="rId5" Type="http://schemas.openxmlformats.org/officeDocument/2006/relationships/hyperlink" Target="https://ghgprotocol.org/corporate-value-chain-scope-3-standard" TargetMode="External"/><Relationship Id="rId4" Type="http://schemas.openxmlformats.org/officeDocument/2006/relationships/hyperlink" Target="https://ghgprotocol.org/" TargetMode="External"/><Relationship Id="rId9"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ghgprotocol.org/" TargetMode="Externa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hyperlink" Target="http://www.britplas.com/" TargetMode="External"/><Relationship Id="rId2" Type="http://schemas.openxmlformats.org/officeDocument/2006/relationships/image" Target="../media/image17.png"/><Relationship Id="rId1" Type="http://schemas.openxmlformats.org/officeDocument/2006/relationships/slideLayout" Target="../slideLayouts/slideLayout5.xml"/><Relationship Id="rId6" Type="http://schemas.openxmlformats.org/officeDocument/2006/relationships/hyperlink" Target="mailto:jodie.thoms@britplas.com" TargetMode="External"/><Relationship Id="rId5" Type="http://schemas.openxmlformats.org/officeDocument/2006/relationships/hyperlink" Target="http://www.sbs.eco/" TargetMode="External"/><Relationship Id="rId4" Type="http://schemas.openxmlformats.org/officeDocument/2006/relationships/hyperlink" Target="mailto:hello@sbs.eco"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png"/><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clipart&#10;&#10;Description automatically generated">
            <a:extLst>
              <a:ext uri="{FF2B5EF4-FFF2-40B4-BE49-F238E27FC236}">
                <a16:creationId xmlns:a16="http://schemas.microsoft.com/office/drawing/2014/main" id="{51356CCA-5C9B-7490-9EB8-9E5EE08D5E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2243" y="303147"/>
            <a:ext cx="1905000" cy="476250"/>
          </a:xfrm>
          <a:prstGeom prst="rect">
            <a:avLst/>
          </a:prstGeom>
        </p:spPr>
      </p:pic>
      <p:pic>
        <p:nvPicPr>
          <p:cNvPr id="5" name="Picture 4" descr="A picture containing plant&#10;&#10;Description automatically generated">
            <a:extLst>
              <a:ext uri="{FF2B5EF4-FFF2-40B4-BE49-F238E27FC236}">
                <a16:creationId xmlns:a16="http://schemas.microsoft.com/office/drawing/2014/main" id="{A873A589-8898-D45A-9D83-53B8B8BE60A7}"/>
              </a:ext>
            </a:extLst>
          </p:cNvPr>
          <p:cNvPicPr>
            <a:picLocks noChangeAspect="1"/>
          </p:cNvPicPr>
          <p:nvPr/>
        </p:nvPicPr>
        <p:blipFill rotWithShape="1">
          <a:blip r:embed="rId4">
            <a:extLst>
              <a:ext uri="{28A0092B-C50C-407E-A947-70E740481C1C}">
                <a14:useLocalDpi xmlns:a14="http://schemas.microsoft.com/office/drawing/2010/main" val="0"/>
              </a:ext>
            </a:extLst>
          </a:blip>
          <a:srcRect l="22922" r="34537"/>
          <a:stretch/>
        </p:blipFill>
        <p:spPr>
          <a:xfrm>
            <a:off x="5871660" y="1"/>
            <a:ext cx="4821740" cy="7556500"/>
          </a:xfrm>
          <a:prstGeom prst="rect">
            <a:avLst/>
          </a:prstGeom>
        </p:spPr>
      </p:pic>
      <p:sp>
        <p:nvSpPr>
          <p:cNvPr id="6" name="object 3">
            <a:extLst>
              <a:ext uri="{FF2B5EF4-FFF2-40B4-BE49-F238E27FC236}">
                <a16:creationId xmlns:a16="http://schemas.microsoft.com/office/drawing/2014/main" id="{5246FA22-2DDE-55E7-10D1-DEEDE4AE2911}"/>
              </a:ext>
            </a:extLst>
          </p:cNvPr>
          <p:cNvSpPr txBox="1">
            <a:spLocks/>
          </p:cNvSpPr>
          <p:nvPr/>
        </p:nvSpPr>
        <p:spPr>
          <a:xfrm>
            <a:off x="458829" y="1316731"/>
            <a:ext cx="3858123" cy="1117057"/>
          </a:xfrm>
          <a:prstGeom prst="rect">
            <a:avLst/>
          </a:prstGeom>
        </p:spPr>
        <p:txBody>
          <a:bodyPr vert="horz" wrap="square" lIns="0" tIns="8974" rIns="0" bIns="0" rtlCol="0">
            <a:spAutoFit/>
          </a:bodyPr>
          <a:lstStyle>
            <a:lvl1pPr>
              <a:defRPr>
                <a:latin typeface="+mj-lt"/>
                <a:ea typeface="+mj-ea"/>
                <a:cs typeface="+mj-cs"/>
              </a:defRPr>
            </a:lvl1pPr>
          </a:lstStyle>
          <a:p>
            <a:pPr marL="8976">
              <a:spcBef>
                <a:spcPts val="71"/>
              </a:spcBef>
            </a:pPr>
            <a:r>
              <a:rPr lang="en-GB" sz="3600" dirty="0">
                <a:solidFill>
                  <a:schemeClr val="bg1"/>
                </a:solidFill>
                <a:latin typeface="Poppins SemiBold" panose="00000700000000000000" pitchFamily="2" charset="0"/>
                <a:cs typeface="Poppins SemiBold" panose="00000700000000000000" pitchFamily="2" charset="0"/>
              </a:rPr>
              <a:t>Carbon footprint </a:t>
            </a:r>
            <a:r>
              <a:rPr lang="en-GB" sz="3600" spc="-7" dirty="0">
                <a:solidFill>
                  <a:schemeClr val="bg1"/>
                </a:solidFill>
                <a:latin typeface="Poppins SemiBold" panose="00000700000000000000" pitchFamily="2" charset="0"/>
                <a:cs typeface="Poppins SemiBold" panose="00000700000000000000" pitchFamily="2" charset="0"/>
              </a:rPr>
              <a:t>report</a:t>
            </a:r>
          </a:p>
        </p:txBody>
      </p:sp>
      <p:sp>
        <p:nvSpPr>
          <p:cNvPr id="7" name="TextBox 6">
            <a:extLst>
              <a:ext uri="{FF2B5EF4-FFF2-40B4-BE49-F238E27FC236}">
                <a16:creationId xmlns:a16="http://schemas.microsoft.com/office/drawing/2014/main" id="{F4A55D94-C274-995B-1ACB-998DC1A89F25}"/>
              </a:ext>
            </a:extLst>
          </p:cNvPr>
          <p:cNvSpPr txBox="1"/>
          <p:nvPr/>
        </p:nvSpPr>
        <p:spPr>
          <a:xfrm>
            <a:off x="355600" y="2750488"/>
            <a:ext cx="4821740" cy="1569660"/>
          </a:xfrm>
          <a:prstGeom prst="rect">
            <a:avLst/>
          </a:prstGeom>
          <a:noFill/>
        </p:spPr>
        <p:txBody>
          <a:bodyPr wrap="square" rtlCol="0">
            <a:spAutoFit/>
          </a:bodyPr>
          <a:lstStyle/>
          <a:p>
            <a:r>
              <a:rPr lang="en-GB" sz="4800" b="1" dirty="0">
                <a:solidFill>
                  <a:schemeClr val="bg1"/>
                </a:solidFill>
                <a:latin typeface="Poppins" panose="00000500000000000000" pitchFamily="2" charset="0"/>
                <a:cs typeface="Poppins" panose="00000500000000000000" pitchFamily="2" charset="0"/>
              </a:rPr>
              <a:t>Britplas Fabrications</a:t>
            </a:r>
          </a:p>
        </p:txBody>
      </p:sp>
      <p:sp>
        <p:nvSpPr>
          <p:cNvPr id="8" name="TextBox 7">
            <a:extLst>
              <a:ext uri="{FF2B5EF4-FFF2-40B4-BE49-F238E27FC236}">
                <a16:creationId xmlns:a16="http://schemas.microsoft.com/office/drawing/2014/main" id="{822ECDCA-6978-5E87-A7BB-0E671DEAD2E6}"/>
              </a:ext>
            </a:extLst>
          </p:cNvPr>
          <p:cNvSpPr txBox="1"/>
          <p:nvPr/>
        </p:nvSpPr>
        <p:spPr>
          <a:xfrm>
            <a:off x="440507" y="5250897"/>
            <a:ext cx="4821740" cy="369332"/>
          </a:xfrm>
          <a:prstGeom prst="rect">
            <a:avLst/>
          </a:prstGeom>
          <a:noFill/>
        </p:spPr>
        <p:txBody>
          <a:bodyPr wrap="square" rtlCol="0">
            <a:spAutoFit/>
          </a:bodyPr>
          <a:lstStyle/>
          <a:p>
            <a:r>
              <a:rPr lang="en-GB" dirty="0">
                <a:solidFill>
                  <a:schemeClr val="bg1"/>
                </a:solidFill>
                <a:latin typeface="Poppins Light" panose="00000400000000000000" pitchFamily="2" charset="0"/>
                <a:cs typeface="Poppins Light" panose="00000400000000000000" pitchFamily="2" charset="0"/>
              </a:rPr>
              <a:t>January – December 2023 </a:t>
            </a:r>
          </a:p>
        </p:txBody>
      </p:sp>
      <p:sp>
        <p:nvSpPr>
          <p:cNvPr id="9" name="TextBox 8">
            <a:extLst>
              <a:ext uri="{FF2B5EF4-FFF2-40B4-BE49-F238E27FC236}">
                <a16:creationId xmlns:a16="http://schemas.microsoft.com/office/drawing/2014/main" id="{D9A4E7CA-1327-A6E1-F4C5-0EDAA3D4C1F9}"/>
              </a:ext>
            </a:extLst>
          </p:cNvPr>
          <p:cNvSpPr txBox="1"/>
          <p:nvPr/>
        </p:nvSpPr>
        <p:spPr>
          <a:xfrm>
            <a:off x="458829" y="4642737"/>
            <a:ext cx="2819400" cy="400110"/>
          </a:xfrm>
          <a:prstGeom prst="rect">
            <a:avLst/>
          </a:prstGeom>
          <a:noFill/>
        </p:spPr>
        <p:txBody>
          <a:bodyPr wrap="square" rtlCol="0">
            <a:spAutoFit/>
          </a:bodyPr>
          <a:lstStyle/>
          <a:p>
            <a:r>
              <a:rPr lang="en-GB" sz="2000" dirty="0">
                <a:solidFill>
                  <a:schemeClr val="bg1"/>
                </a:solidFill>
                <a:latin typeface="Baguet Script" panose="020B0604020202020204" pitchFamily="2" charset="0"/>
              </a:rPr>
              <a:t>Year 2</a:t>
            </a:r>
          </a:p>
        </p:txBody>
      </p:sp>
      <p:pic>
        <p:nvPicPr>
          <p:cNvPr id="11" name="Graphic 10" descr="Speedometer Low outline">
            <a:extLst>
              <a:ext uri="{FF2B5EF4-FFF2-40B4-BE49-F238E27FC236}">
                <a16:creationId xmlns:a16="http://schemas.microsoft.com/office/drawing/2014/main" id="{A85CECE8-874B-07F5-4562-81DAA144FEA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77813" y="5862051"/>
            <a:ext cx="781051" cy="781051"/>
          </a:xfrm>
          <a:prstGeom prst="rect">
            <a:avLst/>
          </a:prstGeom>
        </p:spPr>
      </p:pic>
      <p:pic>
        <p:nvPicPr>
          <p:cNvPr id="13" name="Graphic 12" descr="Signature outline">
            <a:extLst>
              <a:ext uri="{FF2B5EF4-FFF2-40B4-BE49-F238E27FC236}">
                <a16:creationId xmlns:a16="http://schemas.microsoft.com/office/drawing/2014/main" id="{DFED43E7-2C90-0C04-8C1E-5E53A4682A3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393700" y="5859963"/>
            <a:ext cx="781050" cy="781050"/>
          </a:xfrm>
          <a:prstGeom prst="rect">
            <a:avLst/>
          </a:prstGeom>
        </p:spPr>
      </p:pic>
      <p:pic>
        <p:nvPicPr>
          <p:cNvPr id="15" name="Graphic 14" descr="Recycle outline">
            <a:extLst>
              <a:ext uri="{FF2B5EF4-FFF2-40B4-BE49-F238E27FC236}">
                <a16:creationId xmlns:a16="http://schemas.microsoft.com/office/drawing/2014/main" id="{5070F774-CE77-C523-1674-9C51F6BEE9E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15772" y="5772092"/>
            <a:ext cx="914400" cy="914400"/>
          </a:xfrm>
          <a:prstGeom prst="rect">
            <a:avLst/>
          </a:prstGeom>
        </p:spPr>
      </p:pic>
      <p:pic>
        <p:nvPicPr>
          <p:cNvPr id="17" name="Graphic 16" descr="Marketing outline">
            <a:extLst>
              <a:ext uri="{FF2B5EF4-FFF2-40B4-BE49-F238E27FC236}">
                <a16:creationId xmlns:a16="http://schemas.microsoft.com/office/drawing/2014/main" id="{9780D727-118B-0C85-C8AA-BAB97D74355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488425" y="5772092"/>
            <a:ext cx="914400" cy="914400"/>
          </a:xfrm>
          <a:prstGeom prst="rect">
            <a:avLst/>
          </a:prstGeom>
        </p:spPr>
      </p:pic>
      <p:sp>
        <p:nvSpPr>
          <p:cNvPr id="18" name="TextBox 17">
            <a:extLst>
              <a:ext uri="{FF2B5EF4-FFF2-40B4-BE49-F238E27FC236}">
                <a16:creationId xmlns:a16="http://schemas.microsoft.com/office/drawing/2014/main" id="{3F780E07-9BCC-3D8C-2C38-F2758DACDDB4}"/>
              </a:ext>
            </a:extLst>
          </p:cNvPr>
          <p:cNvSpPr txBox="1"/>
          <p:nvPr/>
        </p:nvSpPr>
        <p:spPr>
          <a:xfrm>
            <a:off x="355600" y="6768347"/>
            <a:ext cx="857250" cy="307777"/>
          </a:xfrm>
          <a:prstGeom prst="rect">
            <a:avLst/>
          </a:prstGeom>
          <a:noFill/>
        </p:spPr>
        <p:txBody>
          <a:bodyPr wrap="square" rtlCol="0">
            <a:spAutoFit/>
          </a:bodyPr>
          <a:lstStyle/>
          <a:p>
            <a:r>
              <a:rPr lang="en-GB" sz="1400" dirty="0">
                <a:solidFill>
                  <a:schemeClr val="bg1"/>
                </a:solidFill>
              </a:rPr>
              <a:t>Commit</a:t>
            </a:r>
          </a:p>
        </p:txBody>
      </p:sp>
      <p:sp>
        <p:nvSpPr>
          <p:cNvPr id="19" name="TextBox 18">
            <a:extLst>
              <a:ext uri="{FF2B5EF4-FFF2-40B4-BE49-F238E27FC236}">
                <a16:creationId xmlns:a16="http://schemas.microsoft.com/office/drawing/2014/main" id="{60A51E75-A34D-A112-E45E-30E4662C727B}"/>
              </a:ext>
            </a:extLst>
          </p:cNvPr>
          <p:cNvSpPr txBox="1"/>
          <p:nvPr/>
        </p:nvSpPr>
        <p:spPr>
          <a:xfrm>
            <a:off x="1599134" y="6772728"/>
            <a:ext cx="928166" cy="307777"/>
          </a:xfrm>
          <a:prstGeom prst="rect">
            <a:avLst/>
          </a:prstGeom>
          <a:noFill/>
        </p:spPr>
        <p:txBody>
          <a:bodyPr wrap="square" rtlCol="0">
            <a:spAutoFit/>
          </a:bodyPr>
          <a:lstStyle/>
          <a:p>
            <a:r>
              <a:rPr lang="en-GB" sz="1400" dirty="0">
                <a:solidFill>
                  <a:schemeClr val="bg1"/>
                </a:solidFill>
              </a:rPr>
              <a:t>Measure</a:t>
            </a:r>
          </a:p>
        </p:txBody>
      </p:sp>
      <p:sp>
        <p:nvSpPr>
          <p:cNvPr id="20" name="TextBox 19">
            <a:extLst>
              <a:ext uri="{FF2B5EF4-FFF2-40B4-BE49-F238E27FC236}">
                <a16:creationId xmlns:a16="http://schemas.microsoft.com/office/drawing/2014/main" id="{4D173FE1-342B-5FA5-9240-30F0CD5617AE}"/>
              </a:ext>
            </a:extLst>
          </p:cNvPr>
          <p:cNvSpPr txBox="1"/>
          <p:nvPr/>
        </p:nvSpPr>
        <p:spPr>
          <a:xfrm>
            <a:off x="3013075" y="6768347"/>
            <a:ext cx="857250" cy="307777"/>
          </a:xfrm>
          <a:prstGeom prst="rect">
            <a:avLst/>
          </a:prstGeom>
          <a:noFill/>
        </p:spPr>
        <p:txBody>
          <a:bodyPr wrap="square" rtlCol="0">
            <a:spAutoFit/>
          </a:bodyPr>
          <a:lstStyle/>
          <a:p>
            <a:r>
              <a:rPr lang="en-GB" sz="1400" dirty="0">
                <a:solidFill>
                  <a:schemeClr val="bg1"/>
                </a:solidFill>
              </a:rPr>
              <a:t>Reduce</a:t>
            </a:r>
          </a:p>
        </p:txBody>
      </p:sp>
      <p:sp>
        <p:nvSpPr>
          <p:cNvPr id="21" name="TextBox 20">
            <a:extLst>
              <a:ext uri="{FF2B5EF4-FFF2-40B4-BE49-F238E27FC236}">
                <a16:creationId xmlns:a16="http://schemas.microsoft.com/office/drawing/2014/main" id="{F5F2BAB2-7392-CF72-A87F-EE74129E3275}"/>
              </a:ext>
            </a:extLst>
          </p:cNvPr>
          <p:cNvSpPr txBox="1"/>
          <p:nvPr/>
        </p:nvSpPr>
        <p:spPr>
          <a:xfrm>
            <a:off x="4440213" y="6743682"/>
            <a:ext cx="857250" cy="307777"/>
          </a:xfrm>
          <a:prstGeom prst="rect">
            <a:avLst/>
          </a:prstGeom>
          <a:noFill/>
        </p:spPr>
        <p:txBody>
          <a:bodyPr wrap="square" rtlCol="0">
            <a:spAutoFit/>
          </a:bodyPr>
          <a:lstStyle/>
          <a:p>
            <a:r>
              <a:rPr lang="en-GB" sz="1400" dirty="0">
                <a:solidFill>
                  <a:schemeClr val="bg1"/>
                </a:solidFill>
              </a:rPr>
              <a:t>Engage</a:t>
            </a:r>
          </a:p>
        </p:txBody>
      </p:sp>
      <p:pic>
        <p:nvPicPr>
          <p:cNvPr id="22" name="Picture 21">
            <a:extLst>
              <a:ext uri="{FF2B5EF4-FFF2-40B4-BE49-F238E27FC236}">
                <a16:creationId xmlns:a16="http://schemas.microsoft.com/office/drawing/2014/main" id="{BA9FB198-A97A-58B5-022C-73FCC43FF77D}"/>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9156700" y="6117650"/>
            <a:ext cx="1109159" cy="1109159"/>
          </a:xfrm>
          <a:prstGeom prst="rect">
            <a:avLst/>
          </a:prstGeom>
        </p:spPr>
      </p:pic>
      <p:pic>
        <p:nvPicPr>
          <p:cNvPr id="2" name="Picture 1" descr="A white text on a black background&#10;&#10;Description automatically generated">
            <a:extLst>
              <a:ext uri="{FF2B5EF4-FFF2-40B4-BE49-F238E27FC236}">
                <a16:creationId xmlns:a16="http://schemas.microsoft.com/office/drawing/2014/main" id="{157EE446-99CD-B4AC-C63A-E177E1CC963A}"/>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63420" y="337309"/>
            <a:ext cx="1835280" cy="407926"/>
          </a:xfrm>
          <a:prstGeom prst="rect">
            <a:avLst/>
          </a:prstGeom>
        </p:spPr>
      </p:pic>
    </p:spTree>
    <p:extLst>
      <p:ext uri="{BB962C8B-B14F-4D97-AF65-F5344CB8AC3E}">
        <p14:creationId xmlns:p14="http://schemas.microsoft.com/office/powerpoint/2010/main" val="3528912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012366" y="224774"/>
            <a:ext cx="2668668" cy="170644"/>
          </a:xfrm>
          <a:prstGeom prst="rect">
            <a:avLst/>
          </a:prstGeom>
        </p:spPr>
        <p:txBody>
          <a:bodyPr vert="horz" wrap="square" lIns="0" tIns="8974" rIns="0" bIns="0" rtlCol="0">
            <a:spAutoFit/>
          </a:bodyPr>
          <a:lstStyle/>
          <a:p>
            <a:pPr marL="8976" algn="ctr">
              <a:spcBef>
                <a:spcPts val="71"/>
              </a:spcBef>
            </a:pPr>
            <a:r>
              <a:rPr sz="1050" b="1" dirty="0">
                <a:solidFill>
                  <a:srgbClr val="1D1D1B"/>
                </a:solidFill>
                <a:latin typeface="Poppins-SemiBold"/>
                <a:cs typeface="Poppins-SemiBold"/>
              </a:rPr>
              <a:t>Carbon footprint </a:t>
            </a:r>
            <a:r>
              <a:rPr lang="en-GB" sz="1050" b="1" dirty="0">
                <a:solidFill>
                  <a:srgbClr val="1D1D1B"/>
                </a:solidFill>
                <a:latin typeface="Poppins-SemiBold"/>
                <a:cs typeface="Poppins-SemiBold"/>
              </a:rPr>
              <a:t>- Commuting</a:t>
            </a:r>
            <a:endParaRPr sz="1050" dirty="0">
              <a:latin typeface="Poppins-SemiBold"/>
              <a:cs typeface="Poppins-SemiBold"/>
            </a:endParaRPr>
          </a:p>
        </p:txBody>
      </p:sp>
      <p:sp>
        <p:nvSpPr>
          <p:cNvPr id="3" name="object 3"/>
          <p:cNvSpPr/>
          <p:nvPr/>
        </p:nvSpPr>
        <p:spPr>
          <a:xfrm>
            <a:off x="3225476" y="545902"/>
            <a:ext cx="4244922" cy="0"/>
          </a:xfrm>
          <a:custGeom>
            <a:avLst/>
            <a:gdLst/>
            <a:ahLst/>
            <a:cxnLst/>
            <a:rect l="l" t="t" r="r" b="b"/>
            <a:pathLst>
              <a:path w="6007100">
                <a:moveTo>
                  <a:pt x="0" y="0"/>
                </a:moveTo>
                <a:lnTo>
                  <a:pt x="6007100" y="0"/>
                </a:lnTo>
              </a:path>
            </a:pathLst>
          </a:custGeom>
          <a:ln w="3175">
            <a:solidFill>
              <a:srgbClr val="1D1D1B"/>
            </a:solidFill>
          </a:ln>
        </p:spPr>
        <p:txBody>
          <a:bodyPr wrap="square" lIns="0" tIns="0" rIns="0" bIns="0" rtlCol="0"/>
          <a:lstStyle/>
          <a:p>
            <a:endParaRPr/>
          </a:p>
        </p:txBody>
      </p:sp>
      <p:sp>
        <p:nvSpPr>
          <p:cNvPr id="10" name="object 11">
            <a:extLst>
              <a:ext uri="{FF2B5EF4-FFF2-40B4-BE49-F238E27FC236}">
                <a16:creationId xmlns:a16="http://schemas.microsoft.com/office/drawing/2014/main" id="{DB7FE619-1B0D-CC81-1941-E678641BF99E}"/>
              </a:ext>
            </a:extLst>
          </p:cNvPr>
          <p:cNvSpPr txBox="1"/>
          <p:nvPr/>
        </p:nvSpPr>
        <p:spPr>
          <a:xfrm>
            <a:off x="7251554" y="2914348"/>
            <a:ext cx="2964696" cy="2024293"/>
          </a:xfrm>
          <a:prstGeom prst="rect">
            <a:avLst/>
          </a:prstGeom>
        </p:spPr>
        <p:txBody>
          <a:bodyPr vert="horz" wrap="square" lIns="0" tIns="8974" rIns="0" bIns="0" rtlCol="0">
            <a:spAutoFit/>
          </a:bodyPr>
          <a:lstStyle/>
          <a:p>
            <a:pPr marL="8976" marR="3590">
              <a:lnSpc>
                <a:spcPct val="136300"/>
              </a:lnSpc>
              <a:spcBef>
                <a:spcPts val="71"/>
              </a:spcBef>
            </a:pPr>
            <a:r>
              <a:rPr lang="en-GB" sz="1200" dirty="0">
                <a:solidFill>
                  <a:schemeClr val="tx1"/>
                </a:solidFill>
                <a:latin typeface="Poppins Light" panose="00000400000000000000" pitchFamily="2" charset="0"/>
                <a:cs typeface="Poppins Light" panose="00000400000000000000" pitchFamily="2" charset="0"/>
              </a:rPr>
              <a:t>As a manufacturing and service business, working from our office and production facility is essential to both make our products and develop the culture of our business.</a:t>
            </a:r>
          </a:p>
          <a:p>
            <a:pPr marL="8976" marR="3590">
              <a:lnSpc>
                <a:spcPct val="136300"/>
              </a:lnSpc>
              <a:spcBef>
                <a:spcPts val="71"/>
              </a:spcBef>
            </a:pPr>
            <a:endParaRPr lang="en-GB" sz="1200" dirty="0">
              <a:solidFill>
                <a:schemeClr val="tx1"/>
              </a:solidFill>
              <a:latin typeface="Poppins Light" panose="00000400000000000000" pitchFamily="2" charset="0"/>
              <a:cs typeface="Poppins Light" panose="00000400000000000000" pitchFamily="2" charset="0"/>
            </a:endParaRPr>
          </a:p>
          <a:p>
            <a:pPr marL="8976" marR="3590">
              <a:lnSpc>
                <a:spcPct val="136300"/>
              </a:lnSpc>
              <a:spcBef>
                <a:spcPts val="71"/>
              </a:spcBef>
            </a:pPr>
            <a:r>
              <a:rPr lang="en-GB" sz="1200" dirty="0">
                <a:solidFill>
                  <a:schemeClr val="tx1"/>
                </a:solidFill>
                <a:latin typeface="Poppins Light" panose="00000400000000000000" pitchFamily="2" charset="0"/>
                <a:cs typeface="Poppins Light" panose="00000400000000000000" pitchFamily="2" charset="0"/>
              </a:rPr>
              <a:t>Britplas commuting accounts for &gt;6%</a:t>
            </a:r>
            <a:r>
              <a:rPr sz="1200" dirty="0">
                <a:solidFill>
                  <a:schemeClr val="tx1"/>
                </a:solidFill>
                <a:latin typeface="Poppins Light" panose="00000400000000000000" pitchFamily="2" charset="0"/>
                <a:cs typeface="Poppins Light" panose="00000400000000000000" pitchFamily="2" charset="0"/>
              </a:rPr>
              <a:t> of </a:t>
            </a:r>
            <a:r>
              <a:rPr lang="en-GB" sz="1200" dirty="0">
                <a:solidFill>
                  <a:schemeClr val="tx1"/>
                </a:solidFill>
                <a:latin typeface="Poppins Light" panose="00000400000000000000" pitchFamily="2" charset="0"/>
                <a:cs typeface="Poppins Light" panose="00000400000000000000" pitchFamily="2" charset="0"/>
              </a:rPr>
              <a:t>recorded </a:t>
            </a:r>
            <a:r>
              <a:rPr sz="1200" dirty="0">
                <a:solidFill>
                  <a:schemeClr val="tx1"/>
                </a:solidFill>
                <a:latin typeface="Poppins Light" panose="00000400000000000000" pitchFamily="2" charset="0"/>
                <a:cs typeface="Poppins Light" panose="00000400000000000000" pitchFamily="2" charset="0"/>
              </a:rPr>
              <a:t>emission</a:t>
            </a:r>
            <a:r>
              <a:rPr lang="en-GB" sz="1200" dirty="0">
                <a:solidFill>
                  <a:schemeClr val="tx1"/>
                </a:solidFill>
                <a:latin typeface="Poppins Light" panose="00000400000000000000" pitchFamily="2" charset="0"/>
                <a:cs typeface="Poppins Light" panose="00000400000000000000" pitchFamily="2" charset="0"/>
              </a:rPr>
              <a:t>s.</a:t>
            </a:r>
          </a:p>
        </p:txBody>
      </p:sp>
      <p:sp>
        <p:nvSpPr>
          <p:cNvPr id="12" name="object 3">
            <a:extLst>
              <a:ext uri="{FF2B5EF4-FFF2-40B4-BE49-F238E27FC236}">
                <a16:creationId xmlns:a16="http://schemas.microsoft.com/office/drawing/2014/main" id="{116668F5-56EC-05EA-7B32-89657A2AE937}"/>
              </a:ext>
            </a:extLst>
          </p:cNvPr>
          <p:cNvSpPr/>
          <p:nvPr/>
        </p:nvSpPr>
        <p:spPr>
          <a:xfrm flipV="1">
            <a:off x="622300" y="7161530"/>
            <a:ext cx="9438898" cy="45719"/>
          </a:xfrm>
          <a:custGeom>
            <a:avLst/>
            <a:gdLst/>
            <a:ahLst/>
            <a:cxnLst/>
            <a:rect l="l" t="t" r="r" b="b"/>
            <a:pathLst>
              <a:path w="6007100">
                <a:moveTo>
                  <a:pt x="0" y="0"/>
                </a:moveTo>
                <a:lnTo>
                  <a:pt x="6007100" y="0"/>
                </a:lnTo>
              </a:path>
            </a:pathLst>
          </a:custGeom>
          <a:ln w="3175">
            <a:solidFill>
              <a:srgbClr val="1D1D1B"/>
            </a:solidFill>
          </a:ln>
        </p:spPr>
        <p:txBody>
          <a:bodyPr wrap="square" lIns="0" tIns="0" rIns="0" bIns="0" rtlCol="0"/>
          <a:lstStyle/>
          <a:p>
            <a:endParaRPr/>
          </a:p>
        </p:txBody>
      </p:sp>
      <p:sp>
        <p:nvSpPr>
          <p:cNvPr id="11" name="TextBox 10">
            <a:extLst>
              <a:ext uri="{FF2B5EF4-FFF2-40B4-BE49-F238E27FC236}">
                <a16:creationId xmlns:a16="http://schemas.microsoft.com/office/drawing/2014/main" id="{BA7C16B0-FA8D-780C-295F-54ED52A4B46F}"/>
              </a:ext>
            </a:extLst>
          </p:cNvPr>
          <p:cNvSpPr txBox="1"/>
          <p:nvPr/>
        </p:nvSpPr>
        <p:spPr>
          <a:xfrm>
            <a:off x="469900" y="7256029"/>
            <a:ext cx="2514600" cy="230832"/>
          </a:xfrm>
          <a:prstGeom prst="rect">
            <a:avLst/>
          </a:prstGeom>
          <a:noFill/>
        </p:spPr>
        <p:txBody>
          <a:bodyPr wrap="square" rtlCol="0">
            <a:spAutoFit/>
          </a:bodyPr>
          <a:lstStyle/>
          <a:p>
            <a:r>
              <a:rPr lang="en-GB" sz="900" dirty="0">
                <a:latin typeface="Poppins SemiBold" panose="00000700000000000000" pitchFamily="2" charset="0"/>
                <a:cs typeface="Poppins SemiBold" panose="00000700000000000000" pitchFamily="2" charset="0"/>
              </a:rPr>
              <a:t>© 2024 Sustainable Business Services</a:t>
            </a:r>
          </a:p>
        </p:txBody>
      </p:sp>
      <p:pic>
        <p:nvPicPr>
          <p:cNvPr id="17" name="Picture 16">
            <a:extLst>
              <a:ext uri="{FF2B5EF4-FFF2-40B4-BE49-F238E27FC236}">
                <a16:creationId xmlns:a16="http://schemas.microsoft.com/office/drawing/2014/main" id="{DA390EC8-24E4-40B8-EE6D-12E31525041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933076" y="186046"/>
            <a:ext cx="432635" cy="432635"/>
          </a:xfrm>
          <a:prstGeom prst="rect">
            <a:avLst/>
          </a:prstGeom>
        </p:spPr>
      </p:pic>
      <p:pic>
        <p:nvPicPr>
          <p:cNvPr id="4" name="Picture 3" descr="Blue letters on a black background&#10;&#10;Description automatically generated">
            <a:extLst>
              <a:ext uri="{FF2B5EF4-FFF2-40B4-BE49-F238E27FC236}">
                <a16:creationId xmlns:a16="http://schemas.microsoft.com/office/drawing/2014/main" id="{EA687718-E29A-273C-D591-2C712368B7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002" y="188492"/>
            <a:ext cx="1768098" cy="392993"/>
          </a:xfrm>
          <a:prstGeom prst="rect">
            <a:avLst/>
          </a:prstGeom>
        </p:spPr>
      </p:pic>
      <p:pic>
        <p:nvPicPr>
          <p:cNvPr id="6" name="Picture 5">
            <a:extLst>
              <a:ext uri="{FF2B5EF4-FFF2-40B4-BE49-F238E27FC236}">
                <a16:creationId xmlns:a16="http://schemas.microsoft.com/office/drawing/2014/main" id="{F98C764C-CBD4-634D-28F5-B1170227587D}"/>
              </a:ext>
            </a:extLst>
          </p:cNvPr>
          <p:cNvPicPr>
            <a:picLocks noChangeAspect="1"/>
          </p:cNvPicPr>
          <p:nvPr/>
        </p:nvPicPr>
        <p:blipFill>
          <a:blip r:embed="rId4"/>
          <a:stretch>
            <a:fillRect/>
          </a:stretch>
        </p:blipFill>
        <p:spPr>
          <a:xfrm>
            <a:off x="469900" y="1794541"/>
            <a:ext cx="6502443" cy="3967418"/>
          </a:xfrm>
          <a:prstGeom prst="rect">
            <a:avLst/>
          </a:prstGeom>
        </p:spPr>
      </p:pic>
    </p:spTree>
    <p:extLst>
      <p:ext uri="{BB962C8B-B14F-4D97-AF65-F5344CB8AC3E}">
        <p14:creationId xmlns:p14="http://schemas.microsoft.com/office/powerpoint/2010/main" val="1900483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012366" y="224774"/>
            <a:ext cx="2668668" cy="170644"/>
          </a:xfrm>
          <a:prstGeom prst="rect">
            <a:avLst/>
          </a:prstGeom>
        </p:spPr>
        <p:txBody>
          <a:bodyPr vert="horz" wrap="square" lIns="0" tIns="8974" rIns="0" bIns="0" rtlCol="0">
            <a:spAutoFit/>
          </a:bodyPr>
          <a:lstStyle/>
          <a:p>
            <a:pPr marL="8976" algn="ctr">
              <a:spcBef>
                <a:spcPts val="71"/>
              </a:spcBef>
            </a:pPr>
            <a:r>
              <a:rPr sz="1050" b="1" dirty="0">
                <a:solidFill>
                  <a:srgbClr val="1D1D1B"/>
                </a:solidFill>
                <a:latin typeface="Poppins-SemiBold"/>
                <a:cs typeface="Poppins-SemiBold"/>
              </a:rPr>
              <a:t>Carbon footprint </a:t>
            </a:r>
            <a:r>
              <a:rPr lang="en-GB" sz="1050" b="1" dirty="0">
                <a:solidFill>
                  <a:srgbClr val="1D1D1B"/>
                </a:solidFill>
                <a:latin typeface="Poppins-SemiBold"/>
                <a:cs typeface="Poppins-SemiBold"/>
              </a:rPr>
              <a:t>– By Scope</a:t>
            </a:r>
            <a:endParaRPr sz="1050" dirty="0">
              <a:latin typeface="Poppins-SemiBold"/>
              <a:cs typeface="Poppins-SemiBold"/>
            </a:endParaRPr>
          </a:p>
        </p:txBody>
      </p:sp>
      <p:sp>
        <p:nvSpPr>
          <p:cNvPr id="3" name="object 3"/>
          <p:cNvSpPr/>
          <p:nvPr/>
        </p:nvSpPr>
        <p:spPr>
          <a:xfrm>
            <a:off x="3225476" y="545902"/>
            <a:ext cx="4244922" cy="0"/>
          </a:xfrm>
          <a:custGeom>
            <a:avLst/>
            <a:gdLst/>
            <a:ahLst/>
            <a:cxnLst/>
            <a:rect l="l" t="t" r="r" b="b"/>
            <a:pathLst>
              <a:path w="6007100">
                <a:moveTo>
                  <a:pt x="0" y="0"/>
                </a:moveTo>
                <a:lnTo>
                  <a:pt x="6007100" y="0"/>
                </a:lnTo>
              </a:path>
            </a:pathLst>
          </a:custGeom>
          <a:ln w="3175">
            <a:solidFill>
              <a:srgbClr val="1D1D1B"/>
            </a:solidFill>
          </a:ln>
        </p:spPr>
        <p:txBody>
          <a:bodyPr wrap="square" lIns="0" tIns="0" rIns="0" bIns="0" rtlCol="0"/>
          <a:lstStyle/>
          <a:p>
            <a:endParaRPr/>
          </a:p>
        </p:txBody>
      </p:sp>
      <p:sp>
        <p:nvSpPr>
          <p:cNvPr id="10" name="object 11">
            <a:extLst>
              <a:ext uri="{FF2B5EF4-FFF2-40B4-BE49-F238E27FC236}">
                <a16:creationId xmlns:a16="http://schemas.microsoft.com/office/drawing/2014/main" id="{DB7FE619-1B0D-CC81-1941-E678641BF99E}"/>
              </a:ext>
            </a:extLst>
          </p:cNvPr>
          <p:cNvSpPr txBox="1"/>
          <p:nvPr/>
        </p:nvSpPr>
        <p:spPr>
          <a:xfrm>
            <a:off x="7023100" y="2389366"/>
            <a:ext cx="3038098" cy="3028927"/>
          </a:xfrm>
          <a:prstGeom prst="rect">
            <a:avLst/>
          </a:prstGeom>
        </p:spPr>
        <p:txBody>
          <a:bodyPr vert="horz" wrap="square" lIns="0" tIns="8974" rIns="0" bIns="0" rtlCol="0">
            <a:spAutoFit/>
          </a:bodyPr>
          <a:lstStyle/>
          <a:p>
            <a:pPr marL="8976" marR="3590">
              <a:lnSpc>
                <a:spcPct val="136300"/>
              </a:lnSpc>
              <a:spcBef>
                <a:spcPts val="71"/>
              </a:spcBef>
            </a:pPr>
            <a:r>
              <a:rPr lang="en-GB" sz="1200" dirty="0">
                <a:latin typeface="Poppins Light" panose="00000400000000000000" pitchFamily="2" charset="0"/>
                <a:cs typeface="Poppins Light" panose="00000400000000000000" pitchFamily="2" charset="0"/>
              </a:rPr>
              <a:t>Over 45% of recorded emissions related to our purchased goods and services, this is reflected in the breakdown of emission by Scope with 80% in Scope 3. </a:t>
            </a:r>
          </a:p>
          <a:p>
            <a:pPr marL="8976" marR="3590">
              <a:lnSpc>
                <a:spcPct val="136300"/>
              </a:lnSpc>
              <a:spcBef>
                <a:spcPts val="71"/>
              </a:spcBef>
            </a:pPr>
            <a:endParaRPr lang="en-GB" sz="1200" dirty="0">
              <a:latin typeface="Poppins Light" panose="00000400000000000000" pitchFamily="2" charset="0"/>
              <a:cs typeface="Poppins Light" panose="00000400000000000000" pitchFamily="2" charset="0"/>
            </a:endParaRPr>
          </a:p>
          <a:p>
            <a:pPr marL="8976" marR="3590">
              <a:lnSpc>
                <a:spcPct val="136300"/>
              </a:lnSpc>
              <a:spcBef>
                <a:spcPts val="71"/>
              </a:spcBef>
            </a:pPr>
            <a:r>
              <a:rPr lang="en-GB" sz="1200" dirty="0">
                <a:latin typeface="Poppins Light" panose="00000400000000000000" pitchFamily="2" charset="0"/>
                <a:cs typeface="Poppins Light" panose="00000400000000000000" pitchFamily="2" charset="0"/>
              </a:rPr>
              <a:t>We are aware we have work to do in building out our recorded emissions, with particular focus on Scope 3 and are developing internal process and supplier relations to actively engage in the recording of our supplier's carbon data.</a:t>
            </a:r>
          </a:p>
        </p:txBody>
      </p:sp>
      <p:sp>
        <p:nvSpPr>
          <p:cNvPr id="12" name="object 3">
            <a:extLst>
              <a:ext uri="{FF2B5EF4-FFF2-40B4-BE49-F238E27FC236}">
                <a16:creationId xmlns:a16="http://schemas.microsoft.com/office/drawing/2014/main" id="{116668F5-56EC-05EA-7B32-89657A2AE937}"/>
              </a:ext>
            </a:extLst>
          </p:cNvPr>
          <p:cNvSpPr/>
          <p:nvPr/>
        </p:nvSpPr>
        <p:spPr>
          <a:xfrm flipV="1">
            <a:off x="622300" y="7161530"/>
            <a:ext cx="9438898" cy="45719"/>
          </a:xfrm>
          <a:custGeom>
            <a:avLst/>
            <a:gdLst/>
            <a:ahLst/>
            <a:cxnLst/>
            <a:rect l="l" t="t" r="r" b="b"/>
            <a:pathLst>
              <a:path w="6007100">
                <a:moveTo>
                  <a:pt x="0" y="0"/>
                </a:moveTo>
                <a:lnTo>
                  <a:pt x="6007100" y="0"/>
                </a:lnTo>
              </a:path>
            </a:pathLst>
          </a:custGeom>
          <a:ln w="3175">
            <a:solidFill>
              <a:srgbClr val="1D1D1B"/>
            </a:solidFill>
          </a:ln>
        </p:spPr>
        <p:txBody>
          <a:bodyPr wrap="square" lIns="0" tIns="0" rIns="0" bIns="0" rtlCol="0"/>
          <a:lstStyle/>
          <a:p>
            <a:endParaRPr/>
          </a:p>
        </p:txBody>
      </p:sp>
      <p:sp>
        <p:nvSpPr>
          <p:cNvPr id="11" name="TextBox 10">
            <a:extLst>
              <a:ext uri="{FF2B5EF4-FFF2-40B4-BE49-F238E27FC236}">
                <a16:creationId xmlns:a16="http://schemas.microsoft.com/office/drawing/2014/main" id="{987CF6C7-6D29-2545-F267-396281368701}"/>
              </a:ext>
            </a:extLst>
          </p:cNvPr>
          <p:cNvSpPr txBox="1"/>
          <p:nvPr/>
        </p:nvSpPr>
        <p:spPr>
          <a:xfrm>
            <a:off x="469900" y="7256029"/>
            <a:ext cx="2514600" cy="230832"/>
          </a:xfrm>
          <a:prstGeom prst="rect">
            <a:avLst/>
          </a:prstGeom>
          <a:noFill/>
        </p:spPr>
        <p:txBody>
          <a:bodyPr wrap="square" rtlCol="0">
            <a:spAutoFit/>
          </a:bodyPr>
          <a:lstStyle/>
          <a:p>
            <a:r>
              <a:rPr lang="en-GB" sz="900" dirty="0">
                <a:latin typeface="Poppins SemiBold" panose="00000700000000000000" pitchFamily="2" charset="0"/>
                <a:cs typeface="Poppins SemiBold" panose="00000700000000000000" pitchFamily="2" charset="0"/>
              </a:rPr>
              <a:t>© 2024 Sustainable Business Services</a:t>
            </a:r>
          </a:p>
        </p:txBody>
      </p:sp>
      <p:pic>
        <p:nvPicPr>
          <p:cNvPr id="9" name="Picture 8">
            <a:extLst>
              <a:ext uri="{FF2B5EF4-FFF2-40B4-BE49-F238E27FC236}">
                <a16:creationId xmlns:a16="http://schemas.microsoft.com/office/drawing/2014/main" id="{DEDA00CB-7A23-96CF-BB03-7A42E767ACD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933076" y="186046"/>
            <a:ext cx="432635" cy="432635"/>
          </a:xfrm>
          <a:prstGeom prst="rect">
            <a:avLst/>
          </a:prstGeom>
        </p:spPr>
      </p:pic>
      <p:pic>
        <p:nvPicPr>
          <p:cNvPr id="4" name="Picture 3" descr="Blue letters on a black background&#10;&#10;Description automatically generated">
            <a:extLst>
              <a:ext uri="{FF2B5EF4-FFF2-40B4-BE49-F238E27FC236}">
                <a16:creationId xmlns:a16="http://schemas.microsoft.com/office/drawing/2014/main" id="{2EC0B986-A895-E7AA-8109-DAD4D92B36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002" y="188492"/>
            <a:ext cx="1768098" cy="392993"/>
          </a:xfrm>
          <a:prstGeom prst="rect">
            <a:avLst/>
          </a:prstGeom>
        </p:spPr>
      </p:pic>
      <p:pic>
        <p:nvPicPr>
          <p:cNvPr id="6" name="Picture 5">
            <a:extLst>
              <a:ext uri="{FF2B5EF4-FFF2-40B4-BE49-F238E27FC236}">
                <a16:creationId xmlns:a16="http://schemas.microsoft.com/office/drawing/2014/main" id="{61C99262-1238-9388-5E85-073C28CF099E}"/>
              </a:ext>
            </a:extLst>
          </p:cNvPr>
          <p:cNvPicPr>
            <a:picLocks noChangeAspect="1"/>
          </p:cNvPicPr>
          <p:nvPr/>
        </p:nvPicPr>
        <p:blipFill rotWithShape="1">
          <a:blip r:embed="rId4"/>
          <a:srcRect l="1439"/>
          <a:stretch/>
        </p:blipFill>
        <p:spPr>
          <a:xfrm>
            <a:off x="393700" y="1799665"/>
            <a:ext cx="6277983" cy="4009799"/>
          </a:xfrm>
          <a:prstGeom prst="rect">
            <a:avLst/>
          </a:prstGeom>
        </p:spPr>
      </p:pic>
    </p:spTree>
    <p:extLst>
      <p:ext uri="{BB962C8B-B14F-4D97-AF65-F5344CB8AC3E}">
        <p14:creationId xmlns:p14="http://schemas.microsoft.com/office/powerpoint/2010/main" val="2371279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012366" y="224774"/>
            <a:ext cx="2668668" cy="170644"/>
          </a:xfrm>
          <a:prstGeom prst="rect">
            <a:avLst/>
          </a:prstGeom>
        </p:spPr>
        <p:txBody>
          <a:bodyPr vert="horz" wrap="square" lIns="0" tIns="8974" rIns="0" bIns="0" rtlCol="0">
            <a:spAutoFit/>
          </a:bodyPr>
          <a:lstStyle/>
          <a:p>
            <a:pPr marL="8976" algn="ctr">
              <a:spcBef>
                <a:spcPts val="71"/>
              </a:spcBef>
            </a:pPr>
            <a:r>
              <a:rPr sz="1050" b="1" dirty="0">
                <a:solidFill>
                  <a:srgbClr val="1D1D1B"/>
                </a:solidFill>
                <a:latin typeface="Poppins-SemiBold"/>
                <a:cs typeface="Poppins-SemiBold"/>
              </a:rPr>
              <a:t>Carbon footprint </a:t>
            </a:r>
            <a:r>
              <a:rPr lang="en-GB" sz="1050" b="1" dirty="0">
                <a:solidFill>
                  <a:srgbClr val="1D1D1B"/>
                </a:solidFill>
                <a:latin typeface="Poppins-SemiBold"/>
                <a:cs typeface="Poppins-SemiBold"/>
              </a:rPr>
              <a:t>– Scope 3</a:t>
            </a:r>
            <a:endParaRPr sz="1050" dirty="0">
              <a:latin typeface="Poppins-SemiBold"/>
              <a:cs typeface="Poppins-SemiBold"/>
            </a:endParaRPr>
          </a:p>
        </p:txBody>
      </p:sp>
      <p:sp>
        <p:nvSpPr>
          <p:cNvPr id="3" name="object 3"/>
          <p:cNvSpPr/>
          <p:nvPr/>
        </p:nvSpPr>
        <p:spPr>
          <a:xfrm>
            <a:off x="3225476" y="545902"/>
            <a:ext cx="4244922" cy="0"/>
          </a:xfrm>
          <a:custGeom>
            <a:avLst/>
            <a:gdLst/>
            <a:ahLst/>
            <a:cxnLst/>
            <a:rect l="l" t="t" r="r" b="b"/>
            <a:pathLst>
              <a:path w="6007100">
                <a:moveTo>
                  <a:pt x="0" y="0"/>
                </a:moveTo>
                <a:lnTo>
                  <a:pt x="6007100" y="0"/>
                </a:lnTo>
              </a:path>
            </a:pathLst>
          </a:custGeom>
          <a:ln w="3175">
            <a:solidFill>
              <a:srgbClr val="1D1D1B"/>
            </a:solidFill>
          </a:ln>
        </p:spPr>
        <p:txBody>
          <a:bodyPr wrap="square" lIns="0" tIns="0" rIns="0" bIns="0" rtlCol="0"/>
          <a:lstStyle/>
          <a:p>
            <a:endParaRPr/>
          </a:p>
        </p:txBody>
      </p:sp>
      <p:sp>
        <p:nvSpPr>
          <p:cNvPr id="10" name="object 11">
            <a:extLst>
              <a:ext uri="{FF2B5EF4-FFF2-40B4-BE49-F238E27FC236}">
                <a16:creationId xmlns:a16="http://schemas.microsoft.com/office/drawing/2014/main" id="{DB7FE619-1B0D-CC81-1941-E678641BF99E}"/>
              </a:ext>
            </a:extLst>
          </p:cNvPr>
          <p:cNvSpPr txBox="1"/>
          <p:nvPr/>
        </p:nvSpPr>
        <p:spPr>
          <a:xfrm>
            <a:off x="838060" y="924646"/>
            <a:ext cx="9311333" cy="3300797"/>
          </a:xfrm>
          <a:prstGeom prst="rect">
            <a:avLst/>
          </a:prstGeom>
        </p:spPr>
        <p:txBody>
          <a:bodyPr vert="horz" wrap="square" lIns="0" tIns="8974" rIns="0" bIns="0" rtlCol="0">
            <a:spAutoFit/>
          </a:bodyPr>
          <a:lstStyle/>
          <a:p>
            <a:pPr marL="8976" marR="3590" algn="l">
              <a:lnSpc>
                <a:spcPct val="136300"/>
              </a:lnSpc>
              <a:spcBef>
                <a:spcPts val="71"/>
              </a:spcBef>
            </a:pPr>
            <a:r>
              <a:rPr lang="en-GB" sz="1200" dirty="0">
                <a:solidFill>
                  <a:schemeClr val="tx1"/>
                </a:solidFill>
                <a:latin typeface="Poppins Light" panose="00000400000000000000" pitchFamily="2" charset="0"/>
                <a:cs typeface="Poppins Light" panose="00000400000000000000" pitchFamily="2" charset="0"/>
              </a:rPr>
              <a:t>We are continuing to developing internal systems to record more scope 3 categories and a supplier charter to work in collaboration with our value chain to address the impact.</a:t>
            </a:r>
          </a:p>
          <a:p>
            <a:pPr marL="8976" marR="3590" algn="l">
              <a:lnSpc>
                <a:spcPct val="136300"/>
              </a:lnSpc>
              <a:spcBef>
                <a:spcPts val="71"/>
              </a:spcBef>
            </a:pPr>
            <a:endParaRPr lang="en-GB" sz="200" dirty="0">
              <a:solidFill>
                <a:schemeClr val="tx1"/>
              </a:solidFill>
              <a:latin typeface="Poppins Light" panose="00000400000000000000" pitchFamily="2" charset="0"/>
              <a:cs typeface="Poppins Light" panose="00000400000000000000" pitchFamily="2" charset="0"/>
            </a:endParaRPr>
          </a:p>
          <a:p>
            <a:pPr marL="8976" marR="3590" algn="l">
              <a:lnSpc>
                <a:spcPct val="136300"/>
              </a:lnSpc>
              <a:spcBef>
                <a:spcPts val="71"/>
              </a:spcBef>
            </a:pPr>
            <a:r>
              <a:rPr lang="en-GB" sz="1200" dirty="0">
                <a:solidFill>
                  <a:schemeClr val="tx1"/>
                </a:solidFill>
                <a:latin typeface="Poppins Light" panose="00000400000000000000" pitchFamily="2" charset="0"/>
                <a:cs typeface="Poppins Light" panose="00000400000000000000" pitchFamily="2" charset="0"/>
              </a:rPr>
              <a:t>For this report we have used a combination of activity and extended environmental input output data to record key areas. The categories reported are;</a:t>
            </a:r>
          </a:p>
          <a:p>
            <a:pPr marL="8976" marR="3590" algn="l">
              <a:lnSpc>
                <a:spcPct val="136300"/>
              </a:lnSpc>
              <a:spcBef>
                <a:spcPts val="71"/>
              </a:spcBef>
            </a:pPr>
            <a:endParaRPr lang="en-GB" sz="1200" dirty="0">
              <a:solidFill>
                <a:schemeClr val="tx1"/>
              </a:solidFill>
              <a:latin typeface="Poppins Light" panose="00000400000000000000" pitchFamily="2" charset="0"/>
              <a:cs typeface="Poppins Light" panose="00000400000000000000" pitchFamily="2" charset="0"/>
            </a:endParaRPr>
          </a:p>
          <a:p>
            <a:pPr marL="8976" marR="3590" algn="l">
              <a:lnSpc>
                <a:spcPct val="136300"/>
              </a:lnSpc>
              <a:spcBef>
                <a:spcPts val="71"/>
              </a:spcBef>
            </a:pPr>
            <a:r>
              <a:rPr lang="en-GB" sz="1200" dirty="0">
                <a:solidFill>
                  <a:schemeClr val="tx1"/>
                </a:solidFill>
                <a:latin typeface="Poppins Light" panose="00000400000000000000" pitchFamily="2" charset="0"/>
                <a:cs typeface="Poppins Light" panose="00000400000000000000" pitchFamily="2" charset="0"/>
              </a:rPr>
              <a:t>1 – Purchased Goods &amp; Services (partial)</a:t>
            </a:r>
          </a:p>
          <a:p>
            <a:pPr marL="8976" marR="3590" algn="l">
              <a:lnSpc>
                <a:spcPct val="136300"/>
              </a:lnSpc>
              <a:spcBef>
                <a:spcPts val="71"/>
              </a:spcBef>
            </a:pPr>
            <a:r>
              <a:rPr lang="en-GB" sz="1200" dirty="0">
                <a:solidFill>
                  <a:schemeClr val="tx1"/>
                </a:solidFill>
                <a:latin typeface="Poppins Light" panose="00000400000000000000" pitchFamily="2" charset="0"/>
                <a:cs typeface="Poppins Light" panose="00000400000000000000" pitchFamily="2" charset="0"/>
              </a:rPr>
              <a:t>4 – Upstream transportation &amp; distribution </a:t>
            </a:r>
          </a:p>
          <a:p>
            <a:pPr marL="8976" marR="3590" algn="l">
              <a:lnSpc>
                <a:spcPct val="136300"/>
              </a:lnSpc>
              <a:spcBef>
                <a:spcPts val="71"/>
              </a:spcBef>
            </a:pPr>
            <a:r>
              <a:rPr lang="en-GB" sz="1200" dirty="0">
                <a:solidFill>
                  <a:schemeClr val="tx1"/>
                </a:solidFill>
                <a:latin typeface="Poppins Light" panose="00000400000000000000" pitchFamily="2" charset="0"/>
                <a:cs typeface="Poppins Light" panose="00000400000000000000" pitchFamily="2" charset="0"/>
              </a:rPr>
              <a:t>5 – Waste Generated in Operations</a:t>
            </a:r>
          </a:p>
          <a:p>
            <a:pPr marL="8976" marR="3590" algn="l">
              <a:lnSpc>
                <a:spcPct val="136300"/>
              </a:lnSpc>
              <a:spcBef>
                <a:spcPts val="71"/>
              </a:spcBef>
            </a:pPr>
            <a:r>
              <a:rPr lang="en-GB" sz="1200" dirty="0">
                <a:solidFill>
                  <a:schemeClr val="tx1"/>
                </a:solidFill>
                <a:latin typeface="Poppins Light" panose="00000400000000000000" pitchFamily="2" charset="0"/>
                <a:cs typeface="Poppins Light" panose="00000400000000000000" pitchFamily="2" charset="0"/>
              </a:rPr>
              <a:t>6 - Business Travel</a:t>
            </a:r>
          </a:p>
          <a:p>
            <a:pPr marL="8976" marR="3590" algn="l">
              <a:lnSpc>
                <a:spcPct val="136300"/>
              </a:lnSpc>
              <a:spcBef>
                <a:spcPts val="71"/>
              </a:spcBef>
            </a:pPr>
            <a:r>
              <a:rPr lang="en-GB" sz="1200" dirty="0">
                <a:solidFill>
                  <a:schemeClr val="tx1"/>
                </a:solidFill>
                <a:latin typeface="Poppins Light" panose="00000400000000000000" pitchFamily="2" charset="0"/>
                <a:cs typeface="Poppins Light" panose="00000400000000000000" pitchFamily="2" charset="0"/>
              </a:rPr>
              <a:t>7 – Employee Commuting </a:t>
            </a:r>
          </a:p>
          <a:p>
            <a:pPr marL="8976" marR="3590" algn="l">
              <a:lnSpc>
                <a:spcPct val="136300"/>
              </a:lnSpc>
              <a:spcBef>
                <a:spcPts val="71"/>
              </a:spcBef>
            </a:pPr>
            <a:r>
              <a:rPr lang="en-GB" sz="1200" dirty="0">
                <a:solidFill>
                  <a:schemeClr val="tx1"/>
                </a:solidFill>
                <a:latin typeface="Poppins Light" panose="00000400000000000000" pitchFamily="2" charset="0"/>
                <a:cs typeface="Poppins Light" panose="00000400000000000000" pitchFamily="2" charset="0"/>
              </a:rPr>
              <a:t>9 – Downstream transportation &amp; distribution</a:t>
            </a:r>
          </a:p>
          <a:p>
            <a:pPr marL="8976" marR="3590" algn="l">
              <a:lnSpc>
                <a:spcPct val="136300"/>
              </a:lnSpc>
              <a:spcBef>
                <a:spcPts val="71"/>
              </a:spcBef>
            </a:pPr>
            <a:endParaRPr lang="en-GB" sz="1200" dirty="0">
              <a:solidFill>
                <a:schemeClr val="tx1"/>
              </a:solidFill>
              <a:latin typeface="Poppins Light" panose="00000400000000000000" pitchFamily="2" charset="0"/>
              <a:cs typeface="Poppins Light" panose="00000400000000000000" pitchFamily="2" charset="0"/>
            </a:endParaRPr>
          </a:p>
          <a:p>
            <a:pPr marL="8976" marR="3590" algn="l">
              <a:lnSpc>
                <a:spcPct val="136300"/>
              </a:lnSpc>
              <a:spcBef>
                <a:spcPts val="71"/>
              </a:spcBef>
            </a:pPr>
            <a:endParaRPr lang="en-GB" sz="300" dirty="0">
              <a:solidFill>
                <a:schemeClr val="tx1"/>
              </a:solidFill>
              <a:latin typeface="Poppins Light" panose="00000400000000000000" pitchFamily="2" charset="0"/>
              <a:cs typeface="Poppins Light" panose="00000400000000000000" pitchFamily="2" charset="0"/>
            </a:endParaRPr>
          </a:p>
          <a:p>
            <a:pPr marL="8976" marR="3590" algn="l">
              <a:lnSpc>
                <a:spcPct val="136300"/>
              </a:lnSpc>
              <a:spcBef>
                <a:spcPts val="71"/>
              </a:spcBef>
            </a:pPr>
            <a:endParaRPr lang="en-GB" sz="100" dirty="0">
              <a:solidFill>
                <a:schemeClr val="tx1"/>
              </a:solidFill>
              <a:latin typeface="Poppins Light" panose="00000400000000000000" pitchFamily="2" charset="0"/>
              <a:cs typeface="Poppins Light" panose="00000400000000000000" pitchFamily="2" charset="0"/>
            </a:endParaRPr>
          </a:p>
        </p:txBody>
      </p:sp>
      <p:sp>
        <p:nvSpPr>
          <p:cNvPr id="12" name="object 3">
            <a:extLst>
              <a:ext uri="{FF2B5EF4-FFF2-40B4-BE49-F238E27FC236}">
                <a16:creationId xmlns:a16="http://schemas.microsoft.com/office/drawing/2014/main" id="{116668F5-56EC-05EA-7B32-89657A2AE937}"/>
              </a:ext>
            </a:extLst>
          </p:cNvPr>
          <p:cNvSpPr/>
          <p:nvPr/>
        </p:nvSpPr>
        <p:spPr>
          <a:xfrm flipV="1">
            <a:off x="622300" y="7161530"/>
            <a:ext cx="9438898" cy="45719"/>
          </a:xfrm>
          <a:custGeom>
            <a:avLst/>
            <a:gdLst/>
            <a:ahLst/>
            <a:cxnLst/>
            <a:rect l="l" t="t" r="r" b="b"/>
            <a:pathLst>
              <a:path w="6007100">
                <a:moveTo>
                  <a:pt x="0" y="0"/>
                </a:moveTo>
                <a:lnTo>
                  <a:pt x="6007100" y="0"/>
                </a:lnTo>
              </a:path>
            </a:pathLst>
          </a:custGeom>
          <a:ln w="3175">
            <a:solidFill>
              <a:srgbClr val="1D1D1B"/>
            </a:solidFill>
          </a:ln>
        </p:spPr>
        <p:txBody>
          <a:bodyPr wrap="square" lIns="0" tIns="0" rIns="0" bIns="0" rtlCol="0"/>
          <a:lstStyle/>
          <a:p>
            <a:endParaRPr/>
          </a:p>
        </p:txBody>
      </p:sp>
      <p:sp>
        <p:nvSpPr>
          <p:cNvPr id="11" name="TextBox 10">
            <a:extLst>
              <a:ext uri="{FF2B5EF4-FFF2-40B4-BE49-F238E27FC236}">
                <a16:creationId xmlns:a16="http://schemas.microsoft.com/office/drawing/2014/main" id="{018FD2C6-B195-06F0-3048-71C5D8EAA0E6}"/>
              </a:ext>
            </a:extLst>
          </p:cNvPr>
          <p:cNvSpPr txBox="1"/>
          <p:nvPr/>
        </p:nvSpPr>
        <p:spPr>
          <a:xfrm>
            <a:off x="469900" y="7256029"/>
            <a:ext cx="2514600" cy="230832"/>
          </a:xfrm>
          <a:prstGeom prst="rect">
            <a:avLst/>
          </a:prstGeom>
          <a:noFill/>
        </p:spPr>
        <p:txBody>
          <a:bodyPr wrap="square" rtlCol="0">
            <a:spAutoFit/>
          </a:bodyPr>
          <a:lstStyle/>
          <a:p>
            <a:r>
              <a:rPr lang="en-GB" sz="900" dirty="0">
                <a:latin typeface="Poppins SemiBold" panose="00000700000000000000" pitchFamily="2" charset="0"/>
                <a:cs typeface="Poppins SemiBold" panose="00000700000000000000" pitchFamily="2" charset="0"/>
              </a:rPr>
              <a:t>© 2024 Sustainable Business Services</a:t>
            </a:r>
          </a:p>
        </p:txBody>
      </p:sp>
      <p:sp>
        <p:nvSpPr>
          <p:cNvPr id="14" name="TextBox 13">
            <a:extLst>
              <a:ext uri="{FF2B5EF4-FFF2-40B4-BE49-F238E27FC236}">
                <a16:creationId xmlns:a16="http://schemas.microsoft.com/office/drawing/2014/main" id="{FECD8A7E-5759-C040-C560-93241A21384F}"/>
              </a:ext>
            </a:extLst>
          </p:cNvPr>
          <p:cNvSpPr txBox="1"/>
          <p:nvPr/>
        </p:nvSpPr>
        <p:spPr>
          <a:xfrm>
            <a:off x="3501372" y="6807014"/>
            <a:ext cx="3680754" cy="261610"/>
          </a:xfrm>
          <a:prstGeom prst="rect">
            <a:avLst/>
          </a:prstGeom>
          <a:noFill/>
        </p:spPr>
        <p:txBody>
          <a:bodyPr wrap="square" rtlCol="0">
            <a:spAutoFit/>
          </a:bodyPr>
          <a:lstStyle/>
          <a:p>
            <a:r>
              <a:rPr lang="en-GB" sz="1100" b="1" i="1" dirty="0"/>
              <a:t>Figure1: </a:t>
            </a:r>
            <a:r>
              <a:rPr lang="en-GB" sz="1050" i="1" dirty="0">
                <a:solidFill>
                  <a:schemeClr val="tx1"/>
                </a:solidFill>
                <a:latin typeface="Poppins Light" panose="00000400000000000000" pitchFamily="2" charset="0"/>
                <a:cs typeface="Poppins Light" panose="00000400000000000000" pitchFamily="2" charset="0"/>
              </a:rPr>
              <a:t>Britplas</a:t>
            </a:r>
            <a:r>
              <a:rPr lang="en-GB" sz="1050" i="1" dirty="0">
                <a:solidFill>
                  <a:schemeClr val="accent5"/>
                </a:solidFill>
                <a:latin typeface="Poppins Light" panose="00000400000000000000" pitchFamily="2" charset="0"/>
                <a:cs typeface="Poppins Light" panose="00000400000000000000" pitchFamily="2" charset="0"/>
              </a:rPr>
              <a:t> </a:t>
            </a:r>
            <a:r>
              <a:rPr lang="en-GB" sz="1050" i="1" dirty="0">
                <a:latin typeface="Poppins Light" panose="00000400000000000000" pitchFamily="2" charset="0"/>
                <a:cs typeface="Poppins Light" panose="00000400000000000000" pitchFamily="2" charset="0"/>
              </a:rPr>
              <a:t>Scope 3 categories</a:t>
            </a:r>
            <a:endParaRPr lang="en-GB" sz="1100" i="1" dirty="0">
              <a:latin typeface="Poppins Light" panose="00000400000000000000" pitchFamily="2" charset="0"/>
              <a:cs typeface="Poppins Light" panose="00000400000000000000" pitchFamily="2" charset="0"/>
            </a:endParaRPr>
          </a:p>
        </p:txBody>
      </p:sp>
      <p:pic>
        <p:nvPicPr>
          <p:cNvPr id="16" name="Picture 15">
            <a:extLst>
              <a:ext uri="{FF2B5EF4-FFF2-40B4-BE49-F238E27FC236}">
                <a16:creationId xmlns:a16="http://schemas.microsoft.com/office/drawing/2014/main" id="{66D03928-DFBF-BFD1-5177-97435CB8751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933076" y="186046"/>
            <a:ext cx="432635" cy="432635"/>
          </a:xfrm>
          <a:prstGeom prst="rect">
            <a:avLst/>
          </a:prstGeom>
        </p:spPr>
      </p:pic>
      <p:pic>
        <p:nvPicPr>
          <p:cNvPr id="4" name="Picture 3" descr="Blue letters on a black background&#10;&#10;Description automatically generated">
            <a:extLst>
              <a:ext uri="{FF2B5EF4-FFF2-40B4-BE49-F238E27FC236}">
                <a16:creationId xmlns:a16="http://schemas.microsoft.com/office/drawing/2014/main" id="{3B92ABC5-5A0F-0FBC-F732-BA3385D297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002" y="188492"/>
            <a:ext cx="1768098" cy="392993"/>
          </a:xfrm>
          <a:prstGeom prst="rect">
            <a:avLst/>
          </a:prstGeom>
        </p:spPr>
      </p:pic>
      <p:pic>
        <p:nvPicPr>
          <p:cNvPr id="6" name="Picture 5">
            <a:extLst>
              <a:ext uri="{FF2B5EF4-FFF2-40B4-BE49-F238E27FC236}">
                <a16:creationId xmlns:a16="http://schemas.microsoft.com/office/drawing/2014/main" id="{D728DD3E-A0DB-EF04-E4A4-68DFC67A3A75}"/>
              </a:ext>
            </a:extLst>
          </p:cNvPr>
          <p:cNvPicPr>
            <a:picLocks noChangeAspect="1"/>
          </p:cNvPicPr>
          <p:nvPr/>
        </p:nvPicPr>
        <p:blipFill>
          <a:blip r:embed="rId4"/>
          <a:stretch>
            <a:fillRect/>
          </a:stretch>
        </p:blipFill>
        <p:spPr>
          <a:xfrm>
            <a:off x="622300" y="4083050"/>
            <a:ext cx="9438898" cy="2367361"/>
          </a:xfrm>
          <a:prstGeom prst="rect">
            <a:avLst/>
          </a:prstGeom>
        </p:spPr>
      </p:pic>
    </p:spTree>
    <p:extLst>
      <p:ext uri="{BB962C8B-B14F-4D97-AF65-F5344CB8AC3E}">
        <p14:creationId xmlns:p14="http://schemas.microsoft.com/office/powerpoint/2010/main" val="3221307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012366" y="224774"/>
            <a:ext cx="2668668" cy="170644"/>
          </a:xfrm>
          <a:prstGeom prst="rect">
            <a:avLst/>
          </a:prstGeom>
        </p:spPr>
        <p:txBody>
          <a:bodyPr vert="horz" wrap="square" lIns="0" tIns="8974" rIns="0" bIns="0" rtlCol="0">
            <a:spAutoFit/>
          </a:bodyPr>
          <a:lstStyle/>
          <a:p>
            <a:pPr marL="8976" algn="ctr">
              <a:spcBef>
                <a:spcPts val="71"/>
              </a:spcBef>
            </a:pPr>
            <a:r>
              <a:rPr sz="1050" b="1" dirty="0">
                <a:solidFill>
                  <a:srgbClr val="1D1D1B"/>
                </a:solidFill>
                <a:latin typeface="Poppins-SemiBold"/>
                <a:cs typeface="Poppins-SemiBold"/>
              </a:rPr>
              <a:t>Carbon footprint </a:t>
            </a:r>
            <a:r>
              <a:rPr lang="en-GB" sz="1050" b="1" dirty="0">
                <a:solidFill>
                  <a:srgbClr val="1D1D1B"/>
                </a:solidFill>
                <a:latin typeface="Poppins-SemiBold"/>
                <a:cs typeface="Poppins-SemiBold"/>
              </a:rPr>
              <a:t>– Scope 3</a:t>
            </a:r>
            <a:endParaRPr sz="1050" dirty="0">
              <a:latin typeface="Poppins-SemiBold"/>
              <a:cs typeface="Poppins-SemiBold"/>
            </a:endParaRPr>
          </a:p>
        </p:txBody>
      </p:sp>
      <p:sp>
        <p:nvSpPr>
          <p:cNvPr id="3" name="object 3"/>
          <p:cNvSpPr/>
          <p:nvPr/>
        </p:nvSpPr>
        <p:spPr>
          <a:xfrm>
            <a:off x="3225476" y="545902"/>
            <a:ext cx="4244922" cy="0"/>
          </a:xfrm>
          <a:custGeom>
            <a:avLst/>
            <a:gdLst/>
            <a:ahLst/>
            <a:cxnLst/>
            <a:rect l="l" t="t" r="r" b="b"/>
            <a:pathLst>
              <a:path w="6007100">
                <a:moveTo>
                  <a:pt x="0" y="0"/>
                </a:moveTo>
                <a:lnTo>
                  <a:pt x="6007100" y="0"/>
                </a:lnTo>
              </a:path>
            </a:pathLst>
          </a:custGeom>
          <a:ln w="3175">
            <a:solidFill>
              <a:srgbClr val="1D1D1B"/>
            </a:solidFill>
          </a:ln>
        </p:spPr>
        <p:txBody>
          <a:bodyPr wrap="square" lIns="0" tIns="0" rIns="0" bIns="0" rtlCol="0"/>
          <a:lstStyle/>
          <a:p>
            <a:endParaRPr/>
          </a:p>
        </p:txBody>
      </p:sp>
      <p:sp>
        <p:nvSpPr>
          <p:cNvPr id="10" name="object 11">
            <a:extLst>
              <a:ext uri="{FF2B5EF4-FFF2-40B4-BE49-F238E27FC236}">
                <a16:creationId xmlns:a16="http://schemas.microsoft.com/office/drawing/2014/main" id="{DB7FE619-1B0D-CC81-1941-E678641BF99E}"/>
              </a:ext>
            </a:extLst>
          </p:cNvPr>
          <p:cNvSpPr txBox="1"/>
          <p:nvPr/>
        </p:nvSpPr>
        <p:spPr>
          <a:xfrm>
            <a:off x="7114798" y="2841570"/>
            <a:ext cx="3276600" cy="2024293"/>
          </a:xfrm>
          <a:prstGeom prst="rect">
            <a:avLst/>
          </a:prstGeom>
        </p:spPr>
        <p:txBody>
          <a:bodyPr vert="horz" wrap="square" lIns="0" tIns="8974" rIns="0" bIns="0" rtlCol="0">
            <a:spAutoFit/>
          </a:bodyPr>
          <a:lstStyle/>
          <a:p>
            <a:pPr marL="8976" marR="3590" algn="l">
              <a:lnSpc>
                <a:spcPct val="136300"/>
              </a:lnSpc>
              <a:spcBef>
                <a:spcPts val="71"/>
              </a:spcBef>
            </a:pPr>
            <a:r>
              <a:rPr lang="en-GB" sz="1200" dirty="0">
                <a:solidFill>
                  <a:schemeClr val="tx1"/>
                </a:solidFill>
                <a:latin typeface="Poppins Light" panose="00000400000000000000" pitchFamily="2" charset="0"/>
                <a:cs typeface="Poppins Light" panose="00000400000000000000" pitchFamily="2" charset="0"/>
              </a:rPr>
              <a:t>This image shows our 2 highest impact areas. </a:t>
            </a:r>
          </a:p>
          <a:p>
            <a:pPr marL="8976" marR="3590" algn="l">
              <a:lnSpc>
                <a:spcPct val="136300"/>
              </a:lnSpc>
              <a:spcBef>
                <a:spcPts val="71"/>
              </a:spcBef>
            </a:pPr>
            <a:r>
              <a:rPr lang="en-GB" sz="1200" dirty="0">
                <a:solidFill>
                  <a:schemeClr val="tx1"/>
                </a:solidFill>
                <a:latin typeface="Poppins Light" panose="00000400000000000000" pitchFamily="2" charset="0"/>
                <a:cs typeface="Poppins Light" panose="00000400000000000000" pitchFamily="2" charset="0"/>
              </a:rPr>
              <a:t>The materials procured and used to create our products, Aluminium &amp; Glass.</a:t>
            </a:r>
          </a:p>
          <a:p>
            <a:pPr marL="8976" marR="3590" algn="l">
              <a:lnSpc>
                <a:spcPct val="136300"/>
              </a:lnSpc>
              <a:spcBef>
                <a:spcPts val="71"/>
              </a:spcBef>
            </a:pPr>
            <a:r>
              <a:rPr lang="en-GB" sz="1200" dirty="0">
                <a:solidFill>
                  <a:schemeClr val="tx1"/>
                </a:solidFill>
                <a:latin typeface="Poppins Light" panose="00000400000000000000" pitchFamily="2" charset="0"/>
                <a:cs typeface="Poppins Light" panose="00000400000000000000" pitchFamily="2" charset="0"/>
              </a:rPr>
              <a:t>We will begin to work with our key suppliers to create and impact register of all materials and suppliers to better inform decisions moving forward. </a:t>
            </a:r>
            <a:endParaRPr sz="1200" dirty="0">
              <a:latin typeface="Poppins Light" panose="00000400000000000000" pitchFamily="2" charset="0"/>
              <a:cs typeface="Poppins Light" panose="00000400000000000000" pitchFamily="2" charset="0"/>
            </a:endParaRPr>
          </a:p>
        </p:txBody>
      </p:sp>
      <p:sp>
        <p:nvSpPr>
          <p:cNvPr id="12" name="object 3">
            <a:extLst>
              <a:ext uri="{FF2B5EF4-FFF2-40B4-BE49-F238E27FC236}">
                <a16:creationId xmlns:a16="http://schemas.microsoft.com/office/drawing/2014/main" id="{116668F5-56EC-05EA-7B32-89657A2AE937}"/>
              </a:ext>
            </a:extLst>
          </p:cNvPr>
          <p:cNvSpPr/>
          <p:nvPr/>
        </p:nvSpPr>
        <p:spPr>
          <a:xfrm flipV="1">
            <a:off x="622300" y="7161530"/>
            <a:ext cx="9438898" cy="45719"/>
          </a:xfrm>
          <a:custGeom>
            <a:avLst/>
            <a:gdLst/>
            <a:ahLst/>
            <a:cxnLst/>
            <a:rect l="l" t="t" r="r" b="b"/>
            <a:pathLst>
              <a:path w="6007100">
                <a:moveTo>
                  <a:pt x="0" y="0"/>
                </a:moveTo>
                <a:lnTo>
                  <a:pt x="6007100" y="0"/>
                </a:lnTo>
              </a:path>
            </a:pathLst>
          </a:custGeom>
          <a:ln w="3175">
            <a:solidFill>
              <a:srgbClr val="1D1D1B"/>
            </a:solidFill>
          </a:ln>
        </p:spPr>
        <p:txBody>
          <a:bodyPr wrap="square" lIns="0" tIns="0" rIns="0" bIns="0" rtlCol="0"/>
          <a:lstStyle/>
          <a:p>
            <a:endParaRPr/>
          </a:p>
        </p:txBody>
      </p:sp>
      <p:sp>
        <p:nvSpPr>
          <p:cNvPr id="11" name="TextBox 10">
            <a:extLst>
              <a:ext uri="{FF2B5EF4-FFF2-40B4-BE49-F238E27FC236}">
                <a16:creationId xmlns:a16="http://schemas.microsoft.com/office/drawing/2014/main" id="{018FD2C6-B195-06F0-3048-71C5D8EAA0E6}"/>
              </a:ext>
            </a:extLst>
          </p:cNvPr>
          <p:cNvSpPr txBox="1"/>
          <p:nvPr/>
        </p:nvSpPr>
        <p:spPr>
          <a:xfrm>
            <a:off x="469900" y="7256029"/>
            <a:ext cx="2514600" cy="230832"/>
          </a:xfrm>
          <a:prstGeom prst="rect">
            <a:avLst/>
          </a:prstGeom>
          <a:noFill/>
        </p:spPr>
        <p:txBody>
          <a:bodyPr wrap="square" rtlCol="0">
            <a:spAutoFit/>
          </a:bodyPr>
          <a:lstStyle/>
          <a:p>
            <a:r>
              <a:rPr lang="en-GB" sz="900" dirty="0">
                <a:latin typeface="Poppins SemiBold" panose="00000700000000000000" pitchFamily="2" charset="0"/>
                <a:cs typeface="Poppins SemiBold" panose="00000700000000000000" pitchFamily="2" charset="0"/>
              </a:rPr>
              <a:t>© 2024 Sustainable Business Services</a:t>
            </a:r>
          </a:p>
        </p:txBody>
      </p:sp>
      <p:sp>
        <p:nvSpPr>
          <p:cNvPr id="15" name="TextBox 14">
            <a:extLst>
              <a:ext uri="{FF2B5EF4-FFF2-40B4-BE49-F238E27FC236}">
                <a16:creationId xmlns:a16="http://schemas.microsoft.com/office/drawing/2014/main" id="{0B506730-A5FB-84AD-3FC5-B25F7DD43688}"/>
              </a:ext>
            </a:extLst>
          </p:cNvPr>
          <p:cNvSpPr txBox="1"/>
          <p:nvPr/>
        </p:nvSpPr>
        <p:spPr>
          <a:xfrm>
            <a:off x="1385098" y="5962800"/>
            <a:ext cx="4114001" cy="261610"/>
          </a:xfrm>
          <a:prstGeom prst="rect">
            <a:avLst/>
          </a:prstGeom>
          <a:noFill/>
        </p:spPr>
        <p:txBody>
          <a:bodyPr wrap="square" rtlCol="0">
            <a:spAutoFit/>
          </a:bodyPr>
          <a:lstStyle/>
          <a:p>
            <a:r>
              <a:rPr lang="en-GB" sz="1100" b="1" i="1" dirty="0"/>
              <a:t>Figure 2: </a:t>
            </a:r>
            <a:r>
              <a:rPr lang="en-GB" sz="1050" i="1" dirty="0">
                <a:solidFill>
                  <a:schemeClr val="tx1"/>
                </a:solidFill>
                <a:latin typeface="Poppins Light" panose="00000400000000000000" pitchFamily="2" charset="0"/>
                <a:cs typeface="Poppins Light" panose="00000400000000000000" pitchFamily="2" charset="0"/>
              </a:rPr>
              <a:t>Britplas</a:t>
            </a:r>
            <a:r>
              <a:rPr lang="en-GB" sz="1050" i="1" dirty="0">
                <a:solidFill>
                  <a:schemeClr val="accent5"/>
                </a:solidFill>
                <a:latin typeface="Poppins Light" panose="00000400000000000000" pitchFamily="2" charset="0"/>
                <a:cs typeface="Poppins Light" panose="00000400000000000000" pitchFamily="2" charset="0"/>
              </a:rPr>
              <a:t> </a:t>
            </a:r>
            <a:r>
              <a:rPr lang="en-GB" sz="1050" i="1" dirty="0">
                <a:latin typeface="Poppins Light" panose="00000400000000000000" pitchFamily="2" charset="0"/>
                <a:cs typeface="Poppins Light" panose="00000400000000000000" pitchFamily="2" charset="0"/>
              </a:rPr>
              <a:t>high impact Scope 3 areas - Materials</a:t>
            </a:r>
            <a:endParaRPr lang="en-GB" sz="1100" i="1" dirty="0">
              <a:latin typeface="Poppins Light" panose="00000400000000000000" pitchFamily="2" charset="0"/>
              <a:cs typeface="Poppins Light" panose="00000400000000000000" pitchFamily="2" charset="0"/>
            </a:endParaRPr>
          </a:p>
        </p:txBody>
      </p:sp>
      <p:pic>
        <p:nvPicPr>
          <p:cNvPr id="9" name="Picture 8">
            <a:extLst>
              <a:ext uri="{FF2B5EF4-FFF2-40B4-BE49-F238E27FC236}">
                <a16:creationId xmlns:a16="http://schemas.microsoft.com/office/drawing/2014/main" id="{BC480652-14FF-A800-F42B-FA8CD4E579D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933076" y="186046"/>
            <a:ext cx="432635" cy="432635"/>
          </a:xfrm>
          <a:prstGeom prst="rect">
            <a:avLst/>
          </a:prstGeom>
        </p:spPr>
      </p:pic>
      <p:pic>
        <p:nvPicPr>
          <p:cNvPr id="4" name="Picture 3" descr="Blue letters on a black background&#10;&#10;Description automatically generated">
            <a:extLst>
              <a:ext uri="{FF2B5EF4-FFF2-40B4-BE49-F238E27FC236}">
                <a16:creationId xmlns:a16="http://schemas.microsoft.com/office/drawing/2014/main" id="{EF800839-72E0-B00D-55D0-3F3640DBBE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002" y="188492"/>
            <a:ext cx="1768098" cy="392993"/>
          </a:xfrm>
          <a:prstGeom prst="rect">
            <a:avLst/>
          </a:prstGeom>
        </p:spPr>
      </p:pic>
      <p:pic>
        <p:nvPicPr>
          <p:cNvPr id="7" name="Picture 6">
            <a:extLst>
              <a:ext uri="{FF2B5EF4-FFF2-40B4-BE49-F238E27FC236}">
                <a16:creationId xmlns:a16="http://schemas.microsoft.com/office/drawing/2014/main" id="{E2ADFAE5-CC7A-3502-E07C-20A7BB9E1154}"/>
              </a:ext>
            </a:extLst>
          </p:cNvPr>
          <p:cNvPicPr>
            <a:picLocks noChangeAspect="1"/>
          </p:cNvPicPr>
          <p:nvPr/>
        </p:nvPicPr>
        <p:blipFill>
          <a:blip r:embed="rId4"/>
          <a:stretch>
            <a:fillRect/>
          </a:stretch>
        </p:blipFill>
        <p:spPr>
          <a:xfrm>
            <a:off x="302002" y="1611175"/>
            <a:ext cx="6568698" cy="4158451"/>
          </a:xfrm>
          <a:prstGeom prst="rect">
            <a:avLst/>
          </a:prstGeom>
        </p:spPr>
      </p:pic>
    </p:spTree>
    <p:extLst>
      <p:ext uri="{BB962C8B-B14F-4D97-AF65-F5344CB8AC3E}">
        <p14:creationId xmlns:p14="http://schemas.microsoft.com/office/powerpoint/2010/main" val="2306343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012366" y="224774"/>
            <a:ext cx="2668668" cy="170644"/>
          </a:xfrm>
          <a:prstGeom prst="rect">
            <a:avLst/>
          </a:prstGeom>
        </p:spPr>
        <p:txBody>
          <a:bodyPr vert="horz" wrap="square" lIns="0" tIns="8974" rIns="0" bIns="0" rtlCol="0">
            <a:spAutoFit/>
          </a:bodyPr>
          <a:lstStyle/>
          <a:p>
            <a:pPr marL="8976" algn="ctr">
              <a:spcBef>
                <a:spcPts val="71"/>
              </a:spcBef>
            </a:pPr>
            <a:r>
              <a:rPr lang="en-GB" sz="1050" b="1" dirty="0">
                <a:solidFill>
                  <a:srgbClr val="1D1D1B"/>
                </a:solidFill>
                <a:latin typeface="Poppins-SemiBold"/>
                <a:cs typeface="Poppins-SemiBold"/>
              </a:rPr>
              <a:t>Methodology &amp; Data Quality</a:t>
            </a:r>
            <a:endParaRPr lang="en-GB" sz="1050" dirty="0">
              <a:latin typeface="Poppins-SemiBold"/>
              <a:cs typeface="Poppins-SemiBold"/>
            </a:endParaRPr>
          </a:p>
        </p:txBody>
      </p:sp>
      <p:sp>
        <p:nvSpPr>
          <p:cNvPr id="3" name="object 3"/>
          <p:cNvSpPr/>
          <p:nvPr/>
        </p:nvSpPr>
        <p:spPr>
          <a:xfrm>
            <a:off x="3225476" y="545902"/>
            <a:ext cx="4244922" cy="0"/>
          </a:xfrm>
          <a:custGeom>
            <a:avLst/>
            <a:gdLst/>
            <a:ahLst/>
            <a:cxnLst/>
            <a:rect l="l" t="t" r="r" b="b"/>
            <a:pathLst>
              <a:path w="6007100">
                <a:moveTo>
                  <a:pt x="0" y="0"/>
                </a:moveTo>
                <a:lnTo>
                  <a:pt x="6007100" y="0"/>
                </a:lnTo>
              </a:path>
            </a:pathLst>
          </a:custGeom>
          <a:ln w="3175">
            <a:solidFill>
              <a:srgbClr val="1D1D1B"/>
            </a:solidFill>
          </a:ln>
        </p:spPr>
        <p:txBody>
          <a:bodyPr wrap="square" lIns="0" tIns="0" rIns="0" bIns="0" rtlCol="0"/>
          <a:lstStyle/>
          <a:p>
            <a:endParaRPr/>
          </a:p>
        </p:txBody>
      </p:sp>
      <p:sp>
        <p:nvSpPr>
          <p:cNvPr id="12" name="object 3">
            <a:extLst>
              <a:ext uri="{FF2B5EF4-FFF2-40B4-BE49-F238E27FC236}">
                <a16:creationId xmlns:a16="http://schemas.microsoft.com/office/drawing/2014/main" id="{116668F5-56EC-05EA-7B32-89657A2AE937}"/>
              </a:ext>
            </a:extLst>
          </p:cNvPr>
          <p:cNvSpPr/>
          <p:nvPr/>
        </p:nvSpPr>
        <p:spPr>
          <a:xfrm flipV="1">
            <a:off x="622300" y="7161530"/>
            <a:ext cx="9438898" cy="45719"/>
          </a:xfrm>
          <a:custGeom>
            <a:avLst/>
            <a:gdLst/>
            <a:ahLst/>
            <a:cxnLst/>
            <a:rect l="l" t="t" r="r" b="b"/>
            <a:pathLst>
              <a:path w="6007100">
                <a:moveTo>
                  <a:pt x="0" y="0"/>
                </a:moveTo>
                <a:lnTo>
                  <a:pt x="6007100" y="0"/>
                </a:lnTo>
              </a:path>
            </a:pathLst>
          </a:custGeom>
          <a:ln w="3175">
            <a:solidFill>
              <a:srgbClr val="1D1D1B"/>
            </a:solidFill>
          </a:ln>
        </p:spPr>
        <p:txBody>
          <a:bodyPr wrap="square" lIns="0" tIns="0" rIns="0" bIns="0" rtlCol="0"/>
          <a:lstStyle/>
          <a:p>
            <a:endParaRPr/>
          </a:p>
        </p:txBody>
      </p:sp>
      <p:sp>
        <p:nvSpPr>
          <p:cNvPr id="11" name="TextBox 10">
            <a:extLst>
              <a:ext uri="{FF2B5EF4-FFF2-40B4-BE49-F238E27FC236}">
                <a16:creationId xmlns:a16="http://schemas.microsoft.com/office/drawing/2014/main" id="{987CF6C7-6D29-2545-F267-396281368701}"/>
              </a:ext>
            </a:extLst>
          </p:cNvPr>
          <p:cNvSpPr txBox="1"/>
          <p:nvPr/>
        </p:nvSpPr>
        <p:spPr>
          <a:xfrm>
            <a:off x="469900" y="7256029"/>
            <a:ext cx="2514600" cy="230832"/>
          </a:xfrm>
          <a:prstGeom prst="rect">
            <a:avLst/>
          </a:prstGeom>
          <a:noFill/>
        </p:spPr>
        <p:txBody>
          <a:bodyPr wrap="square" rtlCol="0">
            <a:spAutoFit/>
          </a:bodyPr>
          <a:lstStyle/>
          <a:p>
            <a:r>
              <a:rPr lang="en-GB" sz="900" dirty="0">
                <a:latin typeface="Poppins SemiBold" panose="00000700000000000000" pitchFamily="2" charset="0"/>
                <a:cs typeface="Poppins SemiBold" panose="00000700000000000000" pitchFamily="2" charset="0"/>
              </a:rPr>
              <a:t>© 2024 Sustainable Business Services</a:t>
            </a:r>
          </a:p>
        </p:txBody>
      </p:sp>
      <p:sp>
        <p:nvSpPr>
          <p:cNvPr id="4" name="object 11">
            <a:extLst>
              <a:ext uri="{FF2B5EF4-FFF2-40B4-BE49-F238E27FC236}">
                <a16:creationId xmlns:a16="http://schemas.microsoft.com/office/drawing/2014/main" id="{FDA76E92-5964-7820-FF96-9732372A9968}"/>
              </a:ext>
            </a:extLst>
          </p:cNvPr>
          <p:cNvSpPr txBox="1"/>
          <p:nvPr/>
        </p:nvSpPr>
        <p:spPr>
          <a:xfrm>
            <a:off x="6309340" y="3778250"/>
            <a:ext cx="3907212" cy="2612916"/>
          </a:xfrm>
          <a:prstGeom prst="rect">
            <a:avLst/>
          </a:prstGeom>
        </p:spPr>
        <p:txBody>
          <a:bodyPr vert="horz" wrap="square" lIns="0" tIns="8974" rIns="0" bIns="0" rtlCol="0">
            <a:spAutoFit/>
          </a:bodyPr>
          <a:lstStyle/>
          <a:p>
            <a:pPr marL="62865" marR="277495">
              <a:lnSpc>
                <a:spcPct val="136300"/>
              </a:lnSpc>
              <a:spcBef>
                <a:spcPts val="700"/>
              </a:spcBef>
              <a:tabLst>
                <a:tab pos="167005" algn="l"/>
              </a:tabLst>
            </a:pPr>
            <a:r>
              <a:rPr lang="en-GB" sz="1100" dirty="0">
                <a:latin typeface="Poppins Light" panose="00000400000000000000" pitchFamily="2" charset="0"/>
                <a:cs typeface="Poppins Light" panose="00000400000000000000" pitchFamily="2" charset="0"/>
              </a:rPr>
              <a:t>This report has been created using the Environmental Reporting Guidelines, including Streamline Energy &amp; Carbon Reporting guidance and PPN 06/21.  </a:t>
            </a:r>
          </a:p>
          <a:p>
            <a:pPr marL="62865" marR="277495">
              <a:lnSpc>
                <a:spcPct val="136300"/>
              </a:lnSpc>
              <a:spcBef>
                <a:spcPts val="700"/>
              </a:spcBef>
              <a:tabLst>
                <a:tab pos="167005" algn="l"/>
              </a:tabLst>
            </a:pPr>
            <a:r>
              <a:rPr lang="en-GB" sz="1100" dirty="0">
                <a:latin typeface="Poppins Light" panose="00000400000000000000" pitchFamily="2" charset="0"/>
                <a:cs typeface="Poppins Light" panose="00000400000000000000" pitchFamily="2" charset="0"/>
              </a:rPr>
              <a:t>The report uses the operational control approach to establishing </a:t>
            </a:r>
            <a:r>
              <a:rPr lang="en-GB" sz="1100" spc="-25" dirty="0">
                <a:latin typeface="Poppins Light" panose="00000400000000000000" pitchFamily="2" charset="0"/>
                <a:cs typeface="Poppins Light" panose="00000400000000000000" pitchFamily="2" charset="0"/>
              </a:rPr>
              <a:t>the </a:t>
            </a:r>
            <a:r>
              <a:rPr lang="en-GB" sz="1100" dirty="0">
                <a:latin typeface="Poppins Light" panose="00000400000000000000" pitchFamily="2" charset="0"/>
                <a:cs typeface="Poppins Light" panose="00000400000000000000" pitchFamily="2" charset="0"/>
              </a:rPr>
              <a:t>boundary. The methodology adopted in line with the Greenhouse Gas </a:t>
            </a:r>
            <a:r>
              <a:rPr lang="en-GB" sz="1100" spc="-10" dirty="0">
                <a:latin typeface="Poppins Light" panose="00000400000000000000" pitchFamily="2" charset="0"/>
                <a:cs typeface="Poppins Light" panose="00000400000000000000" pitchFamily="2" charset="0"/>
              </a:rPr>
              <a:t>Protocol </a:t>
            </a:r>
            <a:r>
              <a:rPr lang="en-GB" sz="1100" dirty="0">
                <a:latin typeface="Poppins Light" panose="00000400000000000000" pitchFamily="2" charset="0"/>
                <a:cs typeface="Poppins Light" panose="00000400000000000000" pitchFamily="2" charset="0"/>
              </a:rPr>
              <a:t>and the BEIS Environmental Reporting Guidelines. The calculations </a:t>
            </a:r>
            <a:r>
              <a:rPr lang="en-GB" sz="1100" spc="-20" dirty="0">
                <a:latin typeface="Poppins Light" panose="00000400000000000000" pitchFamily="2" charset="0"/>
                <a:cs typeface="Poppins Light" panose="00000400000000000000" pitchFamily="2" charset="0"/>
              </a:rPr>
              <a:t>were </a:t>
            </a:r>
            <a:r>
              <a:rPr lang="en-GB" sz="1100" dirty="0">
                <a:latin typeface="Poppins Light" panose="00000400000000000000" pitchFamily="2" charset="0"/>
                <a:cs typeface="Poppins Light" panose="00000400000000000000" pitchFamily="2" charset="0"/>
              </a:rPr>
              <a:t>completed using the UK </a:t>
            </a:r>
            <a:r>
              <a:rPr lang="en-GB" sz="1100" spc="-10" dirty="0">
                <a:latin typeface="Poppins Light" panose="00000400000000000000" pitchFamily="2" charset="0"/>
                <a:cs typeface="Poppins Light" panose="00000400000000000000" pitchFamily="2" charset="0"/>
              </a:rPr>
              <a:t>Government </a:t>
            </a:r>
            <a:r>
              <a:rPr lang="en-GB" sz="1100" dirty="0">
                <a:latin typeface="Poppins Light" panose="00000400000000000000" pitchFamily="2" charset="0"/>
                <a:cs typeface="Poppins Light" panose="00000400000000000000" pitchFamily="2" charset="0"/>
              </a:rPr>
              <a:t>emissions </a:t>
            </a:r>
            <a:r>
              <a:rPr lang="en-GB" sz="1100" spc="-10" dirty="0">
                <a:latin typeface="Poppins Light" panose="00000400000000000000" pitchFamily="2" charset="0"/>
                <a:cs typeface="Poppins Light" panose="00000400000000000000" pitchFamily="2" charset="0"/>
              </a:rPr>
              <a:t>factors and notch software including environmental input output factors. </a:t>
            </a:r>
            <a:endParaRPr lang="en-GB" sz="1200" dirty="0">
              <a:latin typeface="Poppins Light" panose="00000400000000000000" pitchFamily="2" charset="0"/>
              <a:cs typeface="Poppins Light" panose="00000400000000000000" pitchFamily="2" charset="0"/>
            </a:endParaRPr>
          </a:p>
        </p:txBody>
      </p:sp>
      <p:pic>
        <p:nvPicPr>
          <p:cNvPr id="18" name="Picture 17">
            <a:extLst>
              <a:ext uri="{FF2B5EF4-FFF2-40B4-BE49-F238E27FC236}">
                <a16:creationId xmlns:a16="http://schemas.microsoft.com/office/drawing/2014/main" id="{4BB1FFA7-D3FC-A648-F756-29E62CD543EF}"/>
              </a:ext>
            </a:extLst>
          </p:cNvPr>
          <p:cNvPicPr>
            <a:picLocks noChangeAspect="1"/>
          </p:cNvPicPr>
          <p:nvPr/>
        </p:nvPicPr>
        <p:blipFill>
          <a:blip r:embed="rId2"/>
          <a:stretch>
            <a:fillRect/>
          </a:stretch>
        </p:blipFill>
        <p:spPr>
          <a:xfrm>
            <a:off x="7470398" y="1619044"/>
            <a:ext cx="1585097" cy="1676545"/>
          </a:xfrm>
          <a:prstGeom prst="rect">
            <a:avLst/>
          </a:prstGeom>
        </p:spPr>
      </p:pic>
      <p:pic>
        <p:nvPicPr>
          <p:cNvPr id="7" name="Picture 6">
            <a:extLst>
              <a:ext uri="{FF2B5EF4-FFF2-40B4-BE49-F238E27FC236}">
                <a16:creationId xmlns:a16="http://schemas.microsoft.com/office/drawing/2014/main" id="{018FD715-70FF-5E73-FB61-247C02FEF53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933076" y="186046"/>
            <a:ext cx="432635" cy="432635"/>
          </a:xfrm>
          <a:prstGeom prst="rect">
            <a:avLst/>
          </a:prstGeom>
        </p:spPr>
      </p:pic>
      <p:pic>
        <p:nvPicPr>
          <p:cNvPr id="5" name="Picture 4" descr="Blue letters on a black background&#10;&#10;Description automatically generated">
            <a:extLst>
              <a:ext uri="{FF2B5EF4-FFF2-40B4-BE49-F238E27FC236}">
                <a16:creationId xmlns:a16="http://schemas.microsoft.com/office/drawing/2014/main" id="{B9D161FE-F5CD-5CCA-9F67-134DA39CE7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2002" y="188492"/>
            <a:ext cx="1768098" cy="392993"/>
          </a:xfrm>
          <a:prstGeom prst="rect">
            <a:avLst/>
          </a:prstGeom>
        </p:spPr>
      </p:pic>
      <p:pic>
        <p:nvPicPr>
          <p:cNvPr id="8" name="Picture 7">
            <a:extLst>
              <a:ext uri="{FF2B5EF4-FFF2-40B4-BE49-F238E27FC236}">
                <a16:creationId xmlns:a16="http://schemas.microsoft.com/office/drawing/2014/main" id="{7612553C-3C5C-D035-455E-6CF728531AA3}"/>
              </a:ext>
            </a:extLst>
          </p:cNvPr>
          <p:cNvPicPr>
            <a:picLocks noChangeAspect="1"/>
          </p:cNvPicPr>
          <p:nvPr/>
        </p:nvPicPr>
        <p:blipFill>
          <a:blip r:embed="rId5"/>
          <a:stretch>
            <a:fillRect/>
          </a:stretch>
        </p:blipFill>
        <p:spPr>
          <a:xfrm>
            <a:off x="1117978" y="987337"/>
            <a:ext cx="4210050" cy="5648325"/>
          </a:xfrm>
          <a:prstGeom prst="rect">
            <a:avLst/>
          </a:prstGeom>
        </p:spPr>
      </p:pic>
    </p:spTree>
    <p:extLst>
      <p:ext uri="{BB962C8B-B14F-4D97-AF65-F5344CB8AC3E}">
        <p14:creationId xmlns:p14="http://schemas.microsoft.com/office/powerpoint/2010/main" val="1213308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59ECFFFD-683A-4B48-6F80-76FFD46EA0BF}"/>
              </a:ext>
            </a:extLst>
          </p:cNvPr>
          <p:cNvSpPr txBox="1">
            <a:spLocks/>
          </p:cNvSpPr>
          <p:nvPr/>
        </p:nvSpPr>
        <p:spPr>
          <a:xfrm>
            <a:off x="3136899" y="2330450"/>
            <a:ext cx="3858123" cy="747725"/>
          </a:xfrm>
          <a:prstGeom prst="rect">
            <a:avLst/>
          </a:prstGeom>
        </p:spPr>
        <p:txBody>
          <a:bodyPr vert="horz" wrap="square" lIns="0" tIns="8974" rIns="0" bIns="0" rtlCol="0">
            <a:spAutoFit/>
          </a:bodyPr>
          <a:lstStyle>
            <a:lvl1pPr>
              <a:defRPr>
                <a:latin typeface="+mj-lt"/>
                <a:ea typeface="+mj-ea"/>
                <a:cs typeface="+mj-cs"/>
              </a:defRPr>
            </a:lvl1pPr>
          </a:lstStyle>
          <a:p>
            <a:pPr marL="8976" algn="ctr">
              <a:spcBef>
                <a:spcPts val="71"/>
              </a:spcBef>
            </a:pPr>
            <a:r>
              <a:rPr lang="en-GB" sz="4800" dirty="0">
                <a:solidFill>
                  <a:schemeClr val="bg1"/>
                </a:solidFill>
                <a:latin typeface="Poppins SemiBold" panose="00000700000000000000" pitchFamily="2" charset="0"/>
                <a:cs typeface="Poppins SemiBold" panose="00000700000000000000" pitchFamily="2" charset="0"/>
              </a:rPr>
              <a:t>Step three.</a:t>
            </a:r>
            <a:endParaRPr lang="en-GB" sz="4800" spc="-7" dirty="0">
              <a:solidFill>
                <a:schemeClr val="bg1"/>
              </a:solidFill>
              <a:latin typeface="Poppins SemiBold" panose="00000700000000000000" pitchFamily="2" charset="0"/>
              <a:cs typeface="Poppins SemiBold" panose="00000700000000000000" pitchFamily="2" charset="0"/>
            </a:endParaRPr>
          </a:p>
        </p:txBody>
      </p:sp>
      <p:sp>
        <p:nvSpPr>
          <p:cNvPr id="4" name="object 3">
            <a:extLst>
              <a:ext uri="{FF2B5EF4-FFF2-40B4-BE49-F238E27FC236}">
                <a16:creationId xmlns:a16="http://schemas.microsoft.com/office/drawing/2014/main" id="{376EADA7-4880-0B0B-A723-8F4B6FFFFDBA}"/>
              </a:ext>
            </a:extLst>
          </p:cNvPr>
          <p:cNvSpPr txBox="1">
            <a:spLocks/>
          </p:cNvSpPr>
          <p:nvPr/>
        </p:nvSpPr>
        <p:spPr>
          <a:xfrm>
            <a:off x="2818061" y="3759200"/>
            <a:ext cx="4495800" cy="1117057"/>
          </a:xfrm>
          <a:prstGeom prst="rect">
            <a:avLst/>
          </a:prstGeom>
        </p:spPr>
        <p:txBody>
          <a:bodyPr vert="horz" wrap="square" lIns="0" tIns="8974" rIns="0" bIns="0" rtlCol="0">
            <a:spAutoFit/>
          </a:bodyPr>
          <a:lstStyle>
            <a:lvl1pPr>
              <a:defRPr>
                <a:latin typeface="+mj-lt"/>
                <a:ea typeface="+mj-ea"/>
                <a:cs typeface="+mj-cs"/>
              </a:defRPr>
            </a:lvl1pPr>
          </a:lstStyle>
          <a:p>
            <a:pPr marL="8976" algn="ctr">
              <a:spcBef>
                <a:spcPts val="71"/>
              </a:spcBef>
            </a:pPr>
            <a:r>
              <a:rPr lang="en-GB" sz="7200" b="1" dirty="0">
                <a:solidFill>
                  <a:schemeClr val="bg1"/>
                </a:solidFill>
                <a:latin typeface="Cochocib Script Latin Pro" panose="020B0604020202020204" pitchFamily="2" charset="0"/>
                <a:cs typeface="Poppins SemiBold" panose="00000700000000000000" pitchFamily="2" charset="0"/>
              </a:rPr>
              <a:t>Reduce</a:t>
            </a:r>
            <a:endParaRPr lang="en-GB" sz="7200" b="1" spc="-7" dirty="0">
              <a:solidFill>
                <a:schemeClr val="bg1"/>
              </a:solidFill>
              <a:latin typeface="Cochocib Script Latin Pro" panose="020B0604020202020204" pitchFamily="2" charset="0"/>
              <a:cs typeface="Poppins SemiBold" panose="00000700000000000000" pitchFamily="2" charset="0"/>
            </a:endParaRPr>
          </a:p>
        </p:txBody>
      </p:sp>
      <p:pic>
        <p:nvPicPr>
          <p:cNvPr id="5" name="Graphic 4" descr="Recycle outline">
            <a:extLst>
              <a:ext uri="{FF2B5EF4-FFF2-40B4-BE49-F238E27FC236}">
                <a16:creationId xmlns:a16="http://schemas.microsoft.com/office/drawing/2014/main" id="{D0538F2C-74CA-68EC-4F0F-6DE16C1B277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08760" y="4882607"/>
            <a:ext cx="914400" cy="914400"/>
          </a:xfrm>
          <a:prstGeom prst="rect">
            <a:avLst/>
          </a:prstGeom>
        </p:spPr>
      </p:pic>
      <p:sp>
        <p:nvSpPr>
          <p:cNvPr id="6" name="object 3">
            <a:extLst>
              <a:ext uri="{FF2B5EF4-FFF2-40B4-BE49-F238E27FC236}">
                <a16:creationId xmlns:a16="http://schemas.microsoft.com/office/drawing/2014/main" id="{64574B43-2770-68E9-081B-96CCD3A134D5}"/>
              </a:ext>
            </a:extLst>
          </p:cNvPr>
          <p:cNvSpPr/>
          <p:nvPr/>
        </p:nvSpPr>
        <p:spPr>
          <a:xfrm flipV="1">
            <a:off x="627251" y="7135379"/>
            <a:ext cx="9438898" cy="45719"/>
          </a:xfrm>
          <a:custGeom>
            <a:avLst/>
            <a:gdLst/>
            <a:ahLst/>
            <a:cxnLst/>
            <a:rect l="l" t="t" r="r" b="b"/>
            <a:pathLst>
              <a:path w="6007100">
                <a:moveTo>
                  <a:pt x="0" y="0"/>
                </a:moveTo>
                <a:lnTo>
                  <a:pt x="6007100" y="0"/>
                </a:lnTo>
              </a:path>
            </a:pathLst>
          </a:custGeom>
          <a:ln w="3175">
            <a:solidFill>
              <a:schemeClr val="bg1"/>
            </a:solidFill>
          </a:ln>
        </p:spPr>
        <p:txBody>
          <a:bodyPr wrap="square" lIns="0" tIns="0" rIns="0" bIns="0" rtlCol="0"/>
          <a:lstStyle/>
          <a:p>
            <a:endParaRPr/>
          </a:p>
        </p:txBody>
      </p:sp>
      <p:pic>
        <p:nvPicPr>
          <p:cNvPr id="7" name="Picture 6">
            <a:extLst>
              <a:ext uri="{FF2B5EF4-FFF2-40B4-BE49-F238E27FC236}">
                <a16:creationId xmlns:a16="http://schemas.microsoft.com/office/drawing/2014/main" id="{4B6BB81B-E8AE-37B9-6FF4-6DC8BA4BD3F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9933076" y="186046"/>
            <a:ext cx="432635" cy="432635"/>
          </a:xfrm>
          <a:prstGeom prst="rect">
            <a:avLst/>
          </a:prstGeom>
        </p:spPr>
      </p:pic>
      <p:pic>
        <p:nvPicPr>
          <p:cNvPr id="2" name="Picture 1" descr="A white text on a black background&#10;&#10;Description automatically generated">
            <a:extLst>
              <a:ext uri="{FF2B5EF4-FFF2-40B4-BE49-F238E27FC236}">
                <a16:creationId xmlns:a16="http://schemas.microsoft.com/office/drawing/2014/main" id="{68377063-3E55-12B5-E273-4F140A1841D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3420" y="337309"/>
            <a:ext cx="1835280" cy="407926"/>
          </a:xfrm>
          <a:prstGeom prst="rect">
            <a:avLst/>
          </a:prstGeom>
        </p:spPr>
      </p:pic>
    </p:spTree>
    <p:extLst>
      <p:ext uri="{BB962C8B-B14F-4D97-AF65-F5344CB8AC3E}">
        <p14:creationId xmlns:p14="http://schemas.microsoft.com/office/powerpoint/2010/main" val="1228658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012366" y="224774"/>
            <a:ext cx="2668668" cy="170644"/>
          </a:xfrm>
          <a:prstGeom prst="rect">
            <a:avLst/>
          </a:prstGeom>
        </p:spPr>
        <p:txBody>
          <a:bodyPr vert="horz" wrap="square" lIns="0" tIns="8974" rIns="0" bIns="0" rtlCol="0">
            <a:spAutoFit/>
          </a:bodyPr>
          <a:lstStyle/>
          <a:p>
            <a:pPr marL="8976" algn="ctr">
              <a:spcBef>
                <a:spcPts val="71"/>
              </a:spcBef>
            </a:pPr>
            <a:r>
              <a:rPr lang="en-GB" sz="1050" b="1" dirty="0">
                <a:solidFill>
                  <a:srgbClr val="1D1D1B"/>
                </a:solidFill>
                <a:latin typeface="Poppins-SemiBold"/>
                <a:cs typeface="Poppins-SemiBold"/>
              </a:rPr>
              <a:t>Carbon Hotspots</a:t>
            </a:r>
            <a:endParaRPr sz="1050" dirty="0">
              <a:latin typeface="Poppins-SemiBold"/>
              <a:cs typeface="Poppins-SemiBold"/>
            </a:endParaRPr>
          </a:p>
        </p:txBody>
      </p:sp>
      <p:sp>
        <p:nvSpPr>
          <p:cNvPr id="3" name="object 3"/>
          <p:cNvSpPr/>
          <p:nvPr/>
        </p:nvSpPr>
        <p:spPr>
          <a:xfrm>
            <a:off x="3225476" y="545902"/>
            <a:ext cx="4244922" cy="0"/>
          </a:xfrm>
          <a:custGeom>
            <a:avLst/>
            <a:gdLst/>
            <a:ahLst/>
            <a:cxnLst/>
            <a:rect l="l" t="t" r="r" b="b"/>
            <a:pathLst>
              <a:path w="6007100">
                <a:moveTo>
                  <a:pt x="0" y="0"/>
                </a:moveTo>
                <a:lnTo>
                  <a:pt x="6007100" y="0"/>
                </a:lnTo>
              </a:path>
            </a:pathLst>
          </a:custGeom>
          <a:ln w="3175">
            <a:solidFill>
              <a:srgbClr val="1D1D1B"/>
            </a:solidFill>
          </a:ln>
        </p:spPr>
        <p:txBody>
          <a:bodyPr wrap="square" lIns="0" tIns="0" rIns="0" bIns="0" rtlCol="0"/>
          <a:lstStyle/>
          <a:p>
            <a:endParaRPr/>
          </a:p>
        </p:txBody>
      </p:sp>
      <p:sp>
        <p:nvSpPr>
          <p:cNvPr id="12" name="object 3">
            <a:extLst>
              <a:ext uri="{FF2B5EF4-FFF2-40B4-BE49-F238E27FC236}">
                <a16:creationId xmlns:a16="http://schemas.microsoft.com/office/drawing/2014/main" id="{116668F5-56EC-05EA-7B32-89657A2AE937}"/>
              </a:ext>
            </a:extLst>
          </p:cNvPr>
          <p:cNvSpPr/>
          <p:nvPr/>
        </p:nvSpPr>
        <p:spPr>
          <a:xfrm flipV="1">
            <a:off x="622300" y="7161530"/>
            <a:ext cx="9438898" cy="45719"/>
          </a:xfrm>
          <a:custGeom>
            <a:avLst/>
            <a:gdLst/>
            <a:ahLst/>
            <a:cxnLst/>
            <a:rect l="l" t="t" r="r" b="b"/>
            <a:pathLst>
              <a:path w="6007100">
                <a:moveTo>
                  <a:pt x="0" y="0"/>
                </a:moveTo>
                <a:lnTo>
                  <a:pt x="6007100" y="0"/>
                </a:lnTo>
              </a:path>
            </a:pathLst>
          </a:custGeom>
          <a:ln w="3175">
            <a:solidFill>
              <a:srgbClr val="1D1D1B"/>
            </a:solidFill>
          </a:ln>
        </p:spPr>
        <p:txBody>
          <a:bodyPr wrap="square" lIns="0" tIns="0" rIns="0" bIns="0" rtlCol="0"/>
          <a:lstStyle/>
          <a:p>
            <a:endParaRPr/>
          </a:p>
        </p:txBody>
      </p:sp>
      <p:sp>
        <p:nvSpPr>
          <p:cNvPr id="9" name="TextBox 8">
            <a:extLst>
              <a:ext uri="{FF2B5EF4-FFF2-40B4-BE49-F238E27FC236}">
                <a16:creationId xmlns:a16="http://schemas.microsoft.com/office/drawing/2014/main" id="{631169B3-56CE-C581-1725-62482D7BC7B2}"/>
              </a:ext>
            </a:extLst>
          </p:cNvPr>
          <p:cNvSpPr txBox="1"/>
          <p:nvPr/>
        </p:nvSpPr>
        <p:spPr>
          <a:xfrm>
            <a:off x="469900" y="7256029"/>
            <a:ext cx="2514600" cy="230832"/>
          </a:xfrm>
          <a:prstGeom prst="rect">
            <a:avLst/>
          </a:prstGeom>
          <a:noFill/>
        </p:spPr>
        <p:txBody>
          <a:bodyPr wrap="square" rtlCol="0">
            <a:spAutoFit/>
          </a:bodyPr>
          <a:lstStyle/>
          <a:p>
            <a:r>
              <a:rPr lang="en-GB" sz="900" dirty="0">
                <a:latin typeface="Poppins SemiBold" panose="00000700000000000000" pitchFamily="2" charset="0"/>
                <a:cs typeface="Poppins SemiBold" panose="00000700000000000000" pitchFamily="2" charset="0"/>
              </a:rPr>
              <a:t>© 2024 Sustainable Business Services</a:t>
            </a:r>
          </a:p>
        </p:txBody>
      </p:sp>
      <p:sp>
        <p:nvSpPr>
          <p:cNvPr id="4" name="Content Placeholder 2">
            <a:extLst>
              <a:ext uri="{FF2B5EF4-FFF2-40B4-BE49-F238E27FC236}">
                <a16:creationId xmlns:a16="http://schemas.microsoft.com/office/drawing/2014/main" id="{5441A40A-FFD7-CEE2-CBE2-37DE8B5E6A0D}"/>
              </a:ext>
            </a:extLst>
          </p:cNvPr>
          <p:cNvSpPr txBox="1">
            <a:spLocks/>
          </p:cNvSpPr>
          <p:nvPr/>
        </p:nvSpPr>
        <p:spPr>
          <a:xfrm>
            <a:off x="317500" y="466465"/>
            <a:ext cx="10322465" cy="152349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None/>
              <a:tabLst/>
              <a:defRPr/>
            </a:pPr>
            <a:r>
              <a:rPr kumimoji="0" lang="en-US" sz="2000" b="0" i="0" u="none" strike="noStrike" kern="1200" cap="none" spc="0" normalizeH="0" baseline="0" noProof="0" dirty="0">
                <a:ln>
                  <a:noFill/>
                </a:ln>
                <a:solidFill>
                  <a:srgbClr val="000000"/>
                </a:solidFill>
                <a:effectLst/>
                <a:uLnTx/>
                <a:uFillTx/>
                <a:latin typeface="+mj-lt"/>
                <a:ea typeface="+mn-ea"/>
                <a:cs typeface="+mn-cs"/>
              </a:rPr>
              <a:t>The following carbon hotspots have been identified from </a:t>
            </a:r>
            <a:r>
              <a:rPr lang="en-US" sz="2000" dirty="0">
                <a:latin typeface="+mj-lt"/>
              </a:rPr>
              <a:t>Britplas’</a:t>
            </a:r>
            <a:r>
              <a:rPr lang="en-US" sz="2000" dirty="0">
                <a:solidFill>
                  <a:srgbClr val="00B0F0"/>
                </a:solidFill>
                <a:latin typeface="+mj-lt"/>
              </a:rPr>
              <a:t> </a:t>
            </a:r>
            <a:r>
              <a:rPr kumimoji="0" lang="en-US" sz="2000" b="0" i="0" u="none" strike="noStrike" kern="1200" cap="none" spc="0" normalizeH="0" baseline="0" noProof="0" dirty="0">
                <a:ln>
                  <a:noFill/>
                </a:ln>
                <a:solidFill>
                  <a:srgbClr val="000000"/>
                </a:solidFill>
                <a:effectLst/>
                <a:uLnTx/>
                <a:uFillTx/>
                <a:latin typeface="+mj-lt"/>
                <a:ea typeface="+mn-ea"/>
                <a:cs typeface="+mn-cs"/>
              </a:rPr>
              <a:t>carbon footprint.</a:t>
            </a:r>
          </a:p>
        </p:txBody>
      </p:sp>
      <p:grpSp>
        <p:nvGrpSpPr>
          <p:cNvPr id="6" name="Group 5">
            <a:extLst>
              <a:ext uri="{FF2B5EF4-FFF2-40B4-BE49-F238E27FC236}">
                <a16:creationId xmlns:a16="http://schemas.microsoft.com/office/drawing/2014/main" id="{229FF7D7-380E-4AF8-5CBA-269DBB0FF331}"/>
              </a:ext>
            </a:extLst>
          </p:cNvPr>
          <p:cNvGrpSpPr/>
          <p:nvPr/>
        </p:nvGrpSpPr>
        <p:grpSpPr>
          <a:xfrm>
            <a:off x="1758322" y="2011150"/>
            <a:ext cx="6984000" cy="511141"/>
            <a:chOff x="2778034" y="1996928"/>
            <a:chExt cx="6984000" cy="511141"/>
          </a:xfrm>
        </p:grpSpPr>
        <p:cxnSp>
          <p:nvCxnSpPr>
            <p:cNvPr id="7" name="Straight Connector 6">
              <a:extLst>
                <a:ext uri="{FF2B5EF4-FFF2-40B4-BE49-F238E27FC236}">
                  <a16:creationId xmlns:a16="http://schemas.microsoft.com/office/drawing/2014/main" id="{F2346D13-A474-792D-5731-D32D921E5CF9}"/>
                </a:ext>
              </a:extLst>
            </p:cNvPr>
            <p:cNvCxnSpPr/>
            <p:nvPr/>
          </p:nvCxnSpPr>
          <p:spPr>
            <a:xfrm>
              <a:off x="2778034" y="1996928"/>
              <a:ext cx="6984000" cy="0"/>
            </a:xfrm>
            <a:prstGeom prst="line">
              <a:avLst/>
            </a:prstGeom>
            <a:ln w="9525">
              <a:solidFill>
                <a:srgbClr val="42722D"/>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B7016DD-691F-D209-5C09-B5BAE6B4CA19}"/>
                </a:ext>
              </a:extLst>
            </p:cNvPr>
            <p:cNvCxnSpPr/>
            <p:nvPr/>
          </p:nvCxnSpPr>
          <p:spPr>
            <a:xfrm>
              <a:off x="6400800" y="1996928"/>
              <a:ext cx="0" cy="511141"/>
            </a:xfrm>
            <a:prstGeom prst="line">
              <a:avLst/>
            </a:prstGeom>
            <a:ln>
              <a:solidFill>
                <a:srgbClr val="42722D"/>
              </a:solidFill>
            </a:ln>
          </p:spPr>
          <p:style>
            <a:lnRef idx="1">
              <a:schemeClr val="accent1"/>
            </a:lnRef>
            <a:fillRef idx="0">
              <a:schemeClr val="accent1"/>
            </a:fillRef>
            <a:effectRef idx="0">
              <a:schemeClr val="accent1"/>
            </a:effectRef>
            <a:fontRef idx="minor">
              <a:schemeClr val="tx1"/>
            </a:fontRef>
          </p:style>
        </p:cxnSp>
      </p:grpSp>
      <p:graphicFrame>
        <p:nvGraphicFramePr>
          <p:cNvPr id="10" name="TextBox 4">
            <a:extLst>
              <a:ext uri="{FF2B5EF4-FFF2-40B4-BE49-F238E27FC236}">
                <a16:creationId xmlns:a16="http://schemas.microsoft.com/office/drawing/2014/main" id="{6DF7868B-883E-8867-6BDC-C1593B473BB9}"/>
              </a:ext>
            </a:extLst>
          </p:cNvPr>
          <p:cNvGraphicFramePr/>
          <p:nvPr>
            <p:extLst>
              <p:ext uri="{D42A27DB-BD31-4B8C-83A1-F6EECF244321}">
                <p14:modId xmlns:p14="http://schemas.microsoft.com/office/powerpoint/2010/main" val="3919112971"/>
              </p:ext>
            </p:extLst>
          </p:nvPr>
        </p:nvGraphicFramePr>
        <p:xfrm>
          <a:off x="422907" y="2135041"/>
          <a:ext cx="10111649" cy="42946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Picture 12">
            <a:extLst>
              <a:ext uri="{FF2B5EF4-FFF2-40B4-BE49-F238E27FC236}">
                <a16:creationId xmlns:a16="http://schemas.microsoft.com/office/drawing/2014/main" id="{96D7417A-8E8D-2D4D-83B5-93C81EE6C8CC}"/>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9933076" y="186046"/>
            <a:ext cx="432635" cy="432635"/>
          </a:xfrm>
          <a:prstGeom prst="rect">
            <a:avLst/>
          </a:prstGeom>
        </p:spPr>
      </p:pic>
      <p:pic>
        <p:nvPicPr>
          <p:cNvPr id="5" name="Picture 4" descr="Blue letters on a black background&#10;&#10;Description automatically generated">
            <a:extLst>
              <a:ext uri="{FF2B5EF4-FFF2-40B4-BE49-F238E27FC236}">
                <a16:creationId xmlns:a16="http://schemas.microsoft.com/office/drawing/2014/main" id="{9842DA00-7872-C4CC-2BDB-B359A28F174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2002" y="188492"/>
            <a:ext cx="1768098" cy="392993"/>
          </a:xfrm>
          <a:prstGeom prst="rect">
            <a:avLst/>
          </a:prstGeom>
        </p:spPr>
      </p:pic>
    </p:spTree>
    <p:extLst>
      <p:ext uri="{BB962C8B-B14F-4D97-AF65-F5344CB8AC3E}">
        <p14:creationId xmlns:p14="http://schemas.microsoft.com/office/powerpoint/2010/main" val="223833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012366" y="224774"/>
            <a:ext cx="2668668" cy="170644"/>
          </a:xfrm>
          <a:prstGeom prst="rect">
            <a:avLst/>
          </a:prstGeom>
        </p:spPr>
        <p:txBody>
          <a:bodyPr vert="horz" wrap="square" lIns="0" tIns="8974" rIns="0" bIns="0" rtlCol="0">
            <a:spAutoFit/>
          </a:bodyPr>
          <a:lstStyle/>
          <a:p>
            <a:pPr marL="8976" algn="ctr">
              <a:spcBef>
                <a:spcPts val="71"/>
              </a:spcBef>
            </a:pPr>
            <a:r>
              <a:rPr lang="en-GB" sz="1050" b="1" dirty="0">
                <a:solidFill>
                  <a:srgbClr val="1D1D1B"/>
                </a:solidFill>
                <a:latin typeface="Poppins-SemiBold"/>
                <a:cs typeface="Poppins-SemiBold"/>
              </a:rPr>
              <a:t>Business &amp; Reduction targets</a:t>
            </a:r>
            <a:endParaRPr sz="1050" dirty="0">
              <a:latin typeface="Poppins-SemiBold"/>
              <a:cs typeface="Poppins-SemiBold"/>
            </a:endParaRPr>
          </a:p>
        </p:txBody>
      </p:sp>
      <p:sp>
        <p:nvSpPr>
          <p:cNvPr id="3" name="object 3"/>
          <p:cNvSpPr/>
          <p:nvPr/>
        </p:nvSpPr>
        <p:spPr>
          <a:xfrm>
            <a:off x="3225476" y="545902"/>
            <a:ext cx="4244922" cy="0"/>
          </a:xfrm>
          <a:custGeom>
            <a:avLst/>
            <a:gdLst/>
            <a:ahLst/>
            <a:cxnLst/>
            <a:rect l="l" t="t" r="r" b="b"/>
            <a:pathLst>
              <a:path w="6007100">
                <a:moveTo>
                  <a:pt x="0" y="0"/>
                </a:moveTo>
                <a:lnTo>
                  <a:pt x="6007100" y="0"/>
                </a:lnTo>
              </a:path>
            </a:pathLst>
          </a:custGeom>
          <a:ln w="3175">
            <a:solidFill>
              <a:srgbClr val="1D1D1B"/>
            </a:solidFill>
          </a:ln>
        </p:spPr>
        <p:txBody>
          <a:bodyPr wrap="square" lIns="0" tIns="0" rIns="0" bIns="0" rtlCol="0"/>
          <a:lstStyle/>
          <a:p>
            <a:endParaRPr/>
          </a:p>
        </p:txBody>
      </p:sp>
      <p:sp>
        <p:nvSpPr>
          <p:cNvPr id="12" name="object 3">
            <a:extLst>
              <a:ext uri="{FF2B5EF4-FFF2-40B4-BE49-F238E27FC236}">
                <a16:creationId xmlns:a16="http://schemas.microsoft.com/office/drawing/2014/main" id="{116668F5-56EC-05EA-7B32-89657A2AE937}"/>
              </a:ext>
            </a:extLst>
          </p:cNvPr>
          <p:cNvSpPr/>
          <p:nvPr/>
        </p:nvSpPr>
        <p:spPr>
          <a:xfrm flipV="1">
            <a:off x="622300" y="7161530"/>
            <a:ext cx="9438898" cy="45719"/>
          </a:xfrm>
          <a:custGeom>
            <a:avLst/>
            <a:gdLst/>
            <a:ahLst/>
            <a:cxnLst/>
            <a:rect l="l" t="t" r="r" b="b"/>
            <a:pathLst>
              <a:path w="6007100">
                <a:moveTo>
                  <a:pt x="0" y="0"/>
                </a:moveTo>
                <a:lnTo>
                  <a:pt x="6007100" y="0"/>
                </a:lnTo>
              </a:path>
            </a:pathLst>
          </a:custGeom>
          <a:ln w="3175">
            <a:solidFill>
              <a:srgbClr val="1D1D1B"/>
            </a:solidFill>
          </a:ln>
        </p:spPr>
        <p:txBody>
          <a:bodyPr wrap="square" lIns="0" tIns="0" rIns="0" bIns="0" rtlCol="0"/>
          <a:lstStyle/>
          <a:p>
            <a:endParaRPr/>
          </a:p>
        </p:txBody>
      </p:sp>
      <p:sp>
        <p:nvSpPr>
          <p:cNvPr id="15" name="object 2">
            <a:extLst>
              <a:ext uri="{FF2B5EF4-FFF2-40B4-BE49-F238E27FC236}">
                <a16:creationId xmlns:a16="http://schemas.microsoft.com/office/drawing/2014/main" id="{A89393A3-8F65-4B35-1A98-C50B39B40099}"/>
              </a:ext>
            </a:extLst>
          </p:cNvPr>
          <p:cNvSpPr txBox="1"/>
          <p:nvPr/>
        </p:nvSpPr>
        <p:spPr>
          <a:xfrm>
            <a:off x="622300" y="916562"/>
            <a:ext cx="9296400" cy="5979927"/>
          </a:xfrm>
          <a:prstGeom prst="rect">
            <a:avLst/>
          </a:prstGeom>
        </p:spPr>
        <p:txBody>
          <a:bodyPr vert="horz" wrap="square" lIns="0" tIns="8974" rIns="0" bIns="0" rtlCol="0">
            <a:spAutoFit/>
          </a:bodyPr>
          <a:lstStyle/>
          <a:p>
            <a:pPr algn="l">
              <a:spcBef>
                <a:spcPts val="39"/>
              </a:spcBef>
            </a:pPr>
            <a:r>
              <a:rPr lang="en-GB" sz="2000" b="1" spc="-7" dirty="0">
                <a:solidFill>
                  <a:srgbClr val="42722D"/>
                </a:solidFill>
                <a:latin typeface="Poppins-SemiBold"/>
                <a:cs typeface="Poppins-SemiBold"/>
              </a:rPr>
              <a:t>Action Plan &amp; Targets:</a:t>
            </a:r>
          </a:p>
          <a:p>
            <a:pPr algn="l">
              <a:spcBef>
                <a:spcPts val="39"/>
              </a:spcBef>
            </a:pPr>
            <a:endParaRPr lang="en-GB" sz="1200" b="1" dirty="0">
              <a:solidFill>
                <a:srgbClr val="42722D"/>
              </a:solidFill>
              <a:latin typeface="Poppins Light" panose="00000400000000000000" pitchFamily="2" charset="0"/>
              <a:cs typeface="Poppins Light" panose="00000400000000000000" pitchFamily="2" charset="0"/>
            </a:endParaRPr>
          </a:p>
          <a:p>
            <a:pPr marL="0" marR="0" lvl="0" indent="0" algn="l" defTabSz="914400" eaLnBrk="1" fontAlgn="auto" latinLnBrk="0" hangingPunct="1">
              <a:lnSpc>
                <a:spcPct val="100000"/>
              </a:lnSpc>
              <a:spcBef>
                <a:spcPts val="39"/>
              </a:spcBef>
              <a:spcAft>
                <a:spcPts val="0"/>
              </a:spcAft>
              <a:buClrTx/>
              <a:buSzTx/>
              <a:buFontTx/>
              <a:buNone/>
              <a:tabLst/>
              <a:defRPr/>
            </a:pPr>
            <a:r>
              <a:rPr kumimoji="0" lang="en-GB" sz="1200" b="1" i="0" u="none" strike="noStrike" kern="0" cap="none" spc="0" normalizeH="0" baseline="0" noProof="0" dirty="0">
                <a:ln>
                  <a:noFill/>
                </a:ln>
                <a:solidFill>
                  <a:srgbClr val="42722D"/>
                </a:solidFill>
                <a:effectLst/>
                <a:uLnTx/>
                <a:uFillTx/>
                <a:latin typeface="Poppins Light" panose="00000400000000000000" pitchFamily="2" charset="0"/>
                <a:cs typeface="Poppins Light" panose="00000400000000000000" pitchFamily="2" charset="0"/>
              </a:rPr>
              <a:t>Scope 3 -  Supply Chain</a:t>
            </a:r>
          </a:p>
          <a:p>
            <a:pPr marL="0" marR="0" lvl="0" indent="0" algn="l" defTabSz="914400" eaLnBrk="1" fontAlgn="auto" latinLnBrk="0" hangingPunct="1">
              <a:lnSpc>
                <a:spcPct val="100000"/>
              </a:lnSpc>
              <a:spcBef>
                <a:spcPts val="39"/>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Poppins Light" panose="00000400000000000000" pitchFamily="2" charset="0"/>
                <a:cs typeface="Poppins Light" panose="00000400000000000000" pitchFamily="2" charset="0"/>
              </a:rPr>
              <a:t>We are committed to improving the quality and quantity of our Greenhouse Gas inventory and increasing engagement with our clients and supply chain to extend and improve the recorded scope 3 categories.</a:t>
            </a:r>
          </a:p>
          <a:p>
            <a:pPr marL="0" marR="0" lvl="0" indent="0" algn="l" defTabSz="914400" eaLnBrk="1" fontAlgn="auto" latinLnBrk="0" hangingPunct="1">
              <a:lnSpc>
                <a:spcPct val="100000"/>
              </a:lnSpc>
              <a:spcBef>
                <a:spcPts val="39"/>
              </a:spcBef>
              <a:spcAft>
                <a:spcPts val="0"/>
              </a:spcAft>
              <a:buClrTx/>
              <a:buSzTx/>
              <a:buFontTx/>
              <a:buNone/>
              <a:tabLst/>
              <a:defRPr/>
            </a:pPr>
            <a:endParaRPr kumimoji="0" lang="en-GB" sz="1200" b="1" i="0" u="none" strike="noStrike" kern="0" cap="none" spc="0" normalizeH="0" baseline="0" noProof="0" dirty="0">
              <a:ln>
                <a:noFill/>
              </a:ln>
              <a:solidFill>
                <a:srgbClr val="42722D"/>
              </a:solidFill>
              <a:effectLst/>
              <a:uLnTx/>
              <a:uFillTx/>
              <a:latin typeface="Poppins Light" panose="00000400000000000000" pitchFamily="2" charset="0"/>
              <a:cs typeface="Poppins Light" panose="00000400000000000000" pitchFamily="2" charset="0"/>
            </a:endParaRPr>
          </a:p>
          <a:p>
            <a:pPr marL="0" marR="0" lvl="0" indent="0" algn="l" defTabSz="914400" eaLnBrk="1" fontAlgn="auto" latinLnBrk="0" hangingPunct="1">
              <a:lnSpc>
                <a:spcPct val="100000"/>
              </a:lnSpc>
              <a:spcBef>
                <a:spcPts val="39"/>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Poppins Light" panose="00000400000000000000" pitchFamily="2" charset="0"/>
                <a:cs typeface="Poppins Light" panose="00000400000000000000" pitchFamily="2" charset="0"/>
              </a:rPr>
              <a:t>Britplas are committed </a:t>
            </a:r>
            <a:r>
              <a:rPr kumimoji="0" lang="en-GB" sz="1200" b="0" i="0" u="none" strike="noStrike" kern="0" cap="none" spc="0" normalizeH="0" baseline="0" noProof="0" dirty="0">
                <a:ln>
                  <a:noFill/>
                </a:ln>
                <a:solidFill>
                  <a:sysClr val="windowText" lastClr="000000"/>
                </a:solidFill>
                <a:effectLst/>
                <a:uLnTx/>
                <a:uFillTx/>
                <a:latin typeface="Poppins Light" panose="00000400000000000000" pitchFamily="2" charset="0"/>
                <a:cs typeface="Poppins Light" panose="00000400000000000000" pitchFamily="2" charset="0"/>
              </a:rPr>
              <a:t>to continuous data collection increasing the categories covered, with continuous learning and are implementing processes to record and understand more over future reporting periods.</a:t>
            </a:r>
          </a:p>
          <a:p>
            <a:pPr marL="0" marR="0" lvl="0" indent="0" algn="l" defTabSz="914400" eaLnBrk="1" fontAlgn="auto" latinLnBrk="0" hangingPunct="1">
              <a:lnSpc>
                <a:spcPct val="100000"/>
              </a:lnSpc>
              <a:spcBef>
                <a:spcPts val="39"/>
              </a:spcBef>
              <a:spcAft>
                <a:spcPts val="0"/>
              </a:spcAft>
              <a:buClrTx/>
              <a:buSzTx/>
              <a:buFontTx/>
              <a:buNone/>
              <a:tabLst/>
              <a:defRPr/>
            </a:pPr>
            <a:endParaRPr kumimoji="0" lang="en-GB" sz="1200" b="0" i="0" u="none" strike="noStrike" kern="0" cap="none" spc="0" normalizeH="0" baseline="0" noProof="0" dirty="0">
              <a:ln>
                <a:noFill/>
              </a:ln>
              <a:solidFill>
                <a:sysClr val="windowText" lastClr="000000"/>
              </a:solidFill>
              <a:effectLst/>
              <a:uLnTx/>
              <a:uFillTx/>
              <a:latin typeface="Poppins Light" panose="00000400000000000000" pitchFamily="2" charset="0"/>
              <a:cs typeface="Poppins Light" panose="00000400000000000000" pitchFamily="2" charset="0"/>
            </a:endParaRPr>
          </a:p>
          <a:p>
            <a:pPr marL="0" marR="0" lvl="0" indent="0" algn="l" defTabSz="914400" eaLnBrk="1" fontAlgn="auto" latinLnBrk="0" hangingPunct="1">
              <a:lnSpc>
                <a:spcPct val="100000"/>
              </a:lnSpc>
              <a:spcBef>
                <a:spcPts val="39"/>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Poppins Light" panose="00000400000000000000" pitchFamily="2" charset="0"/>
                <a:cs typeface="Poppins Light" panose="00000400000000000000" pitchFamily="2" charset="0"/>
              </a:rPr>
              <a:t>Britplas will launch its Supply chain engagement program in 2024 working to support suppliers understand and calculate their own emissions for deeper understanding and collaboration, alongside assessing the materials we use to find more sustainable alternatives.</a:t>
            </a:r>
            <a:endParaRPr kumimoji="0" lang="en-GB" sz="1200" b="1" i="0" u="none" strike="noStrike" kern="0" cap="none" spc="0" normalizeH="0" baseline="0" noProof="0" dirty="0">
              <a:ln>
                <a:noFill/>
              </a:ln>
              <a:solidFill>
                <a:srgbClr val="42722D"/>
              </a:solidFill>
              <a:effectLst/>
              <a:uLnTx/>
              <a:uFillTx/>
              <a:latin typeface="Poppins Light" panose="00000400000000000000" pitchFamily="2" charset="0"/>
              <a:cs typeface="Poppins Light" panose="00000400000000000000" pitchFamily="2" charset="0"/>
            </a:endParaRPr>
          </a:p>
          <a:p>
            <a:pPr marL="0" marR="0" lvl="0" indent="0" algn="l" defTabSz="914400" eaLnBrk="1" fontAlgn="auto" latinLnBrk="0" hangingPunct="1">
              <a:lnSpc>
                <a:spcPct val="100000"/>
              </a:lnSpc>
              <a:spcBef>
                <a:spcPts val="39"/>
              </a:spcBef>
              <a:spcAft>
                <a:spcPts val="0"/>
              </a:spcAft>
              <a:buClrTx/>
              <a:buSzTx/>
              <a:buFontTx/>
              <a:buNone/>
              <a:tabLst/>
              <a:defRPr/>
            </a:pPr>
            <a:endParaRPr kumimoji="0" lang="en-GB" sz="1200" b="1" i="0" u="none" strike="noStrike" kern="0" cap="none" spc="0" normalizeH="0" baseline="0" noProof="0" dirty="0">
              <a:ln>
                <a:noFill/>
              </a:ln>
              <a:solidFill>
                <a:srgbClr val="42722D"/>
              </a:solidFill>
              <a:effectLst/>
              <a:uLnTx/>
              <a:uFillTx/>
              <a:latin typeface="Poppins Light" panose="00000400000000000000" pitchFamily="2" charset="0"/>
              <a:cs typeface="Poppins Light" panose="00000400000000000000" pitchFamily="2" charset="0"/>
            </a:endParaRPr>
          </a:p>
          <a:p>
            <a:pPr marL="0" marR="0" lvl="0" indent="0" algn="l" defTabSz="914400" eaLnBrk="1" fontAlgn="auto" latinLnBrk="0" hangingPunct="1">
              <a:lnSpc>
                <a:spcPct val="100000"/>
              </a:lnSpc>
              <a:spcBef>
                <a:spcPts val="39"/>
              </a:spcBef>
              <a:spcAft>
                <a:spcPts val="0"/>
              </a:spcAft>
              <a:buClrTx/>
              <a:buSzTx/>
              <a:buFontTx/>
              <a:buNone/>
              <a:tabLst/>
              <a:defRPr/>
            </a:pPr>
            <a:r>
              <a:rPr kumimoji="0" lang="en-GB" sz="1200" b="1" i="0" u="none" strike="noStrike" kern="0" cap="none" spc="0" normalizeH="0" baseline="0" noProof="0" dirty="0">
                <a:ln>
                  <a:noFill/>
                </a:ln>
                <a:solidFill>
                  <a:srgbClr val="42722D"/>
                </a:solidFill>
                <a:effectLst/>
                <a:uLnTx/>
                <a:uFillTx/>
                <a:latin typeface="Poppins Light" panose="00000400000000000000" pitchFamily="2" charset="0"/>
                <a:cs typeface="Poppins Light" panose="00000400000000000000" pitchFamily="2" charset="0"/>
              </a:rPr>
              <a:t>Business Travel </a:t>
            </a:r>
          </a:p>
          <a:p>
            <a:pPr marL="0" marR="0" lvl="0" indent="0" algn="l" defTabSz="914400" eaLnBrk="1" fontAlgn="auto" latinLnBrk="0" hangingPunct="1">
              <a:lnSpc>
                <a:spcPct val="100000"/>
              </a:lnSpc>
              <a:spcBef>
                <a:spcPts val="39"/>
              </a:spcBef>
              <a:spcAft>
                <a:spcPts val="0"/>
              </a:spcAft>
              <a:buClrTx/>
              <a:buSzTx/>
              <a:buFontTx/>
              <a:buNone/>
              <a:tabLst/>
              <a:defRPr/>
            </a:pPr>
            <a:endParaRPr kumimoji="0" lang="en-GB" sz="1000" b="1" i="0" u="none" strike="noStrike" kern="0" cap="none" spc="0" normalizeH="0" baseline="0" noProof="0" dirty="0">
              <a:ln>
                <a:noFill/>
              </a:ln>
              <a:solidFill>
                <a:srgbClr val="42722D"/>
              </a:solidFill>
              <a:effectLst/>
              <a:uLnTx/>
              <a:uFillTx/>
              <a:latin typeface="Poppins Light" panose="00000400000000000000" pitchFamily="2" charset="0"/>
              <a:cs typeface="Poppins Light" panose="00000400000000000000" pitchFamily="2" charset="0"/>
            </a:endParaRPr>
          </a:p>
          <a:p>
            <a:pPr marL="0" marR="0" lvl="0" indent="0" algn="l" defTabSz="914400" eaLnBrk="1" fontAlgn="auto" latinLnBrk="0" hangingPunct="1">
              <a:lnSpc>
                <a:spcPct val="100000"/>
              </a:lnSpc>
              <a:spcBef>
                <a:spcPts val="39"/>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latin typeface="Poppins Light" panose="00000400000000000000" pitchFamily="2" charset="0"/>
                <a:cs typeface="Poppins Light" panose="00000400000000000000" pitchFamily="2" charset="0"/>
              </a:rPr>
              <a:t>Other business travel is made up of trains, planes and hotels that are used to provide services to clients. Our future travel will consider the sustainable travel hierarchy to ensure we are lowering the impact whilst continuing to deliver services.</a:t>
            </a:r>
          </a:p>
          <a:p>
            <a:pPr marL="0" marR="0" lvl="0" indent="0" algn="l" defTabSz="914400" eaLnBrk="1" fontAlgn="auto" latinLnBrk="0" hangingPunct="1">
              <a:lnSpc>
                <a:spcPct val="100000"/>
              </a:lnSpc>
              <a:spcBef>
                <a:spcPts val="39"/>
              </a:spcBef>
              <a:spcAft>
                <a:spcPts val="0"/>
              </a:spcAft>
              <a:buClrTx/>
              <a:buSzTx/>
              <a:buFontTx/>
              <a:buNone/>
              <a:tabLst/>
              <a:defRPr/>
            </a:pPr>
            <a:endParaRPr kumimoji="0" lang="en-GB" sz="1200" b="0" i="0" u="none" strike="noStrike" kern="0" cap="none" spc="0" normalizeH="0" baseline="0" noProof="0" dirty="0">
              <a:ln>
                <a:noFill/>
              </a:ln>
              <a:solidFill>
                <a:sysClr val="windowText" lastClr="000000"/>
              </a:solidFill>
              <a:effectLst/>
              <a:uLnTx/>
              <a:uFillTx/>
              <a:latin typeface="Poppins Light" panose="00000400000000000000" pitchFamily="2" charset="0"/>
              <a:cs typeface="Poppins Light" panose="00000400000000000000" pitchFamily="2" charset="0"/>
            </a:endParaRPr>
          </a:p>
          <a:p>
            <a:pPr marL="0" marR="0" lvl="0" indent="0" algn="l" defTabSz="914400" eaLnBrk="1" fontAlgn="auto" latinLnBrk="0" hangingPunct="1">
              <a:lnSpc>
                <a:spcPct val="100000"/>
              </a:lnSpc>
              <a:spcBef>
                <a:spcPts val="39"/>
              </a:spcBef>
              <a:spcAft>
                <a:spcPts val="0"/>
              </a:spcAft>
              <a:buClrTx/>
              <a:buSzTx/>
              <a:buFontTx/>
              <a:buNone/>
              <a:tabLst/>
              <a:defRPr/>
            </a:pPr>
            <a:r>
              <a:rPr kumimoji="0" lang="en-GB" sz="1200" b="1" i="0" u="none" strike="noStrike" kern="0" cap="none" spc="0" normalizeH="0" baseline="0" noProof="0" dirty="0">
                <a:ln>
                  <a:noFill/>
                </a:ln>
                <a:solidFill>
                  <a:srgbClr val="42722D"/>
                </a:solidFill>
                <a:effectLst/>
                <a:uLnTx/>
                <a:uFillTx/>
                <a:latin typeface="Poppins Light" panose="00000400000000000000" pitchFamily="2" charset="0"/>
                <a:cs typeface="Poppins Light" panose="00000400000000000000" pitchFamily="2" charset="0"/>
              </a:rPr>
              <a:t>Utilities</a:t>
            </a:r>
          </a:p>
          <a:p>
            <a:pPr marL="0" marR="0" lvl="0" indent="0" algn="l" defTabSz="914400" eaLnBrk="1" fontAlgn="auto" latinLnBrk="0" hangingPunct="1">
              <a:lnSpc>
                <a:spcPct val="100000"/>
              </a:lnSpc>
              <a:spcBef>
                <a:spcPts val="39"/>
              </a:spcBef>
              <a:spcAft>
                <a:spcPts val="0"/>
              </a:spcAft>
              <a:buClrTx/>
              <a:buSzTx/>
              <a:buFontTx/>
              <a:buNone/>
              <a:tabLst/>
              <a:defRPr/>
            </a:pPr>
            <a:endParaRPr kumimoji="0" lang="en-GB" sz="1000" b="0" i="0" u="none" strike="noStrike" kern="0" cap="none" spc="0" normalizeH="0" baseline="0" noProof="0" dirty="0">
              <a:ln>
                <a:noFill/>
              </a:ln>
              <a:solidFill>
                <a:sysClr val="windowText" lastClr="000000"/>
              </a:solidFill>
              <a:effectLst/>
              <a:uLnTx/>
              <a:uFillTx/>
              <a:latin typeface="Poppins Light" panose="00000400000000000000" pitchFamily="2" charset="0"/>
              <a:cs typeface="Poppins Light" panose="00000400000000000000" pitchFamily="2" charset="0"/>
            </a:endParaRPr>
          </a:p>
          <a:p>
            <a:pPr marL="0" marR="0" lvl="0" indent="0" algn="l" defTabSz="914400" eaLnBrk="1" fontAlgn="auto" latinLnBrk="0" hangingPunct="1">
              <a:lnSpc>
                <a:spcPct val="100000"/>
              </a:lnSpc>
              <a:spcBef>
                <a:spcPts val="39"/>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Poppins Light" panose="00000400000000000000" pitchFamily="2" charset="0"/>
                <a:cs typeface="Poppins Light" panose="00000400000000000000" pitchFamily="2" charset="0"/>
              </a:rPr>
              <a:t>Britplas will </a:t>
            </a:r>
            <a:r>
              <a:rPr kumimoji="0" lang="en-GB" sz="1200" b="0" i="0" u="none" strike="noStrike" kern="0" cap="none" spc="0" normalizeH="0" baseline="0" noProof="0" dirty="0">
                <a:ln>
                  <a:noFill/>
                </a:ln>
                <a:solidFill>
                  <a:sysClr val="windowText" lastClr="000000"/>
                </a:solidFill>
                <a:effectLst/>
                <a:uLnTx/>
                <a:uFillTx/>
                <a:latin typeface="Poppins Light" panose="00000400000000000000" pitchFamily="2" charset="0"/>
                <a:cs typeface="Poppins Light" panose="00000400000000000000" pitchFamily="2" charset="0"/>
              </a:rPr>
              <a:t>actively encourage a wider understanding of water and energy efficiency across the business, reducing office consumption and associated emissions whilst also supporting our homeworking staff use less and will set a target of reducing our usage</a:t>
            </a:r>
            <a:endParaRPr kumimoji="0" lang="en-GB" sz="1200" b="0" i="0" u="none" strike="noStrike" kern="0" cap="none" spc="0" normalizeH="0" baseline="0" noProof="0" dirty="0">
              <a:ln>
                <a:noFill/>
              </a:ln>
              <a:solidFill>
                <a:sysClr val="windowText" lastClr="000000"/>
              </a:solidFill>
              <a:effectLst/>
              <a:highlight>
                <a:srgbClr val="FFFF00"/>
              </a:highlight>
              <a:uLnTx/>
              <a:uFillTx/>
              <a:latin typeface="Poppins Light" panose="00000400000000000000" pitchFamily="2" charset="0"/>
              <a:cs typeface="Poppins Light" panose="00000400000000000000" pitchFamily="2" charset="0"/>
            </a:endParaRPr>
          </a:p>
          <a:p>
            <a:pPr marL="0" marR="0" lvl="0" indent="0" algn="l" defTabSz="914400" eaLnBrk="1" fontAlgn="auto" latinLnBrk="0" hangingPunct="1">
              <a:lnSpc>
                <a:spcPct val="100000"/>
              </a:lnSpc>
              <a:spcBef>
                <a:spcPts val="39"/>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latin typeface="Poppins Light" panose="00000400000000000000" pitchFamily="2" charset="0"/>
                <a:cs typeface="Poppins Light" panose="00000400000000000000" pitchFamily="2" charset="0"/>
              </a:rPr>
              <a:t>Britplas will undertake an energy audit and consider its findings.</a:t>
            </a:r>
          </a:p>
          <a:p>
            <a:pPr marL="0" marR="0" lvl="0" indent="0" algn="l" defTabSz="914400" eaLnBrk="1" fontAlgn="auto" latinLnBrk="0" hangingPunct="1">
              <a:lnSpc>
                <a:spcPct val="100000"/>
              </a:lnSpc>
              <a:spcBef>
                <a:spcPts val="39"/>
              </a:spcBef>
              <a:spcAft>
                <a:spcPts val="0"/>
              </a:spcAft>
              <a:buClrTx/>
              <a:buSzTx/>
              <a:buFontTx/>
              <a:buNone/>
              <a:tabLst/>
              <a:defRPr/>
            </a:pPr>
            <a:endParaRPr kumimoji="0" lang="en-GB" sz="1200" b="0" i="0" u="none" strike="noStrike" kern="0" cap="none" spc="0" normalizeH="0" baseline="0" noProof="0" dirty="0">
              <a:ln>
                <a:noFill/>
              </a:ln>
              <a:solidFill>
                <a:sysClr val="windowText" lastClr="000000"/>
              </a:solidFill>
              <a:effectLst/>
              <a:highlight>
                <a:srgbClr val="FFFF00"/>
              </a:highlight>
              <a:uLnTx/>
              <a:uFillTx/>
              <a:latin typeface="Poppins Light" panose="00000400000000000000" pitchFamily="2" charset="0"/>
              <a:cs typeface="Poppins Light" panose="00000400000000000000" pitchFamily="2" charset="0"/>
            </a:endParaRPr>
          </a:p>
          <a:p>
            <a:pPr marL="0" marR="0" lvl="0" indent="0" algn="l" defTabSz="914400" eaLnBrk="1" fontAlgn="auto" latinLnBrk="0" hangingPunct="1">
              <a:lnSpc>
                <a:spcPct val="100000"/>
              </a:lnSpc>
              <a:spcBef>
                <a:spcPts val="39"/>
              </a:spcBef>
              <a:spcAft>
                <a:spcPts val="0"/>
              </a:spcAft>
              <a:buClrTx/>
              <a:buSzTx/>
              <a:buFontTx/>
              <a:buNone/>
              <a:tabLst/>
              <a:defRPr/>
            </a:pPr>
            <a:r>
              <a:rPr kumimoji="0" lang="en-GB" sz="1200" b="1" i="0" u="none" strike="noStrike" kern="0" cap="none" spc="0" normalizeH="0" baseline="0" noProof="0" dirty="0">
                <a:ln>
                  <a:noFill/>
                </a:ln>
                <a:solidFill>
                  <a:srgbClr val="42722D"/>
                </a:solidFill>
                <a:effectLst/>
                <a:uLnTx/>
                <a:uFillTx/>
                <a:latin typeface="Poppins Light" panose="00000400000000000000" pitchFamily="2" charset="0"/>
                <a:cs typeface="Poppins Light" panose="00000400000000000000" pitchFamily="2" charset="0"/>
              </a:rPr>
              <a:t>Commuting</a:t>
            </a:r>
            <a:endParaRPr kumimoji="0" lang="en-GB" sz="1200" b="0" i="0" u="none" strike="noStrike" kern="0" cap="none" spc="0" normalizeH="0" baseline="0" noProof="0" dirty="0">
              <a:ln>
                <a:noFill/>
              </a:ln>
              <a:solidFill>
                <a:sysClr val="windowText" lastClr="000000"/>
              </a:solidFill>
              <a:effectLst/>
              <a:uLnTx/>
              <a:uFillTx/>
              <a:latin typeface="Poppins Light" panose="00000400000000000000" pitchFamily="2" charset="0"/>
              <a:cs typeface="Poppins Light" panose="00000400000000000000" pitchFamily="2" charset="0"/>
            </a:endParaRPr>
          </a:p>
          <a:p>
            <a:pPr marL="0" marR="0" lvl="0" indent="0" algn="l" defTabSz="914400" eaLnBrk="1" fontAlgn="auto" latinLnBrk="0" hangingPunct="1">
              <a:lnSpc>
                <a:spcPct val="100000"/>
              </a:lnSpc>
              <a:spcBef>
                <a:spcPts val="39"/>
              </a:spcBef>
              <a:spcAft>
                <a:spcPts val="0"/>
              </a:spcAft>
              <a:buClrTx/>
              <a:buSzTx/>
              <a:buFontTx/>
              <a:buNone/>
              <a:tabLst/>
              <a:defRPr/>
            </a:pPr>
            <a:endParaRPr kumimoji="0" lang="en-GB" sz="1200" b="0" i="0" u="none" strike="noStrike" kern="0" cap="none" spc="0" normalizeH="0" baseline="0" noProof="0" dirty="0">
              <a:ln>
                <a:noFill/>
              </a:ln>
              <a:solidFill>
                <a:sysClr val="windowText" lastClr="000000"/>
              </a:solidFill>
              <a:effectLst/>
              <a:uLnTx/>
              <a:uFillTx/>
              <a:latin typeface="Poppins Light" panose="00000400000000000000" pitchFamily="2" charset="0"/>
              <a:cs typeface="Poppins Light" panose="00000400000000000000" pitchFamily="2" charset="0"/>
            </a:endParaRPr>
          </a:p>
          <a:p>
            <a:pPr marL="0" marR="0" lvl="0" indent="0" algn="l" defTabSz="914400" eaLnBrk="1" fontAlgn="auto" latinLnBrk="0" hangingPunct="1">
              <a:lnSpc>
                <a:spcPct val="100000"/>
              </a:lnSpc>
              <a:spcBef>
                <a:spcPts val="39"/>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latin typeface="Poppins Light" panose="00000400000000000000" pitchFamily="2" charset="0"/>
                <a:cs typeface="Poppins Light" panose="00000400000000000000" pitchFamily="2" charset="0"/>
              </a:rPr>
              <a:t>Britplas will continue to understand our people's commuting patterns and data and implement measures to reduce our environmental impact such as – bike to work and car share schemes – possibly EV salary sacrifice scheme</a:t>
            </a:r>
          </a:p>
          <a:p>
            <a:pPr marL="0" marR="0" lvl="0" indent="0" algn="l" defTabSz="914400" eaLnBrk="1" fontAlgn="auto" latinLnBrk="0" hangingPunct="1">
              <a:lnSpc>
                <a:spcPct val="100000"/>
              </a:lnSpc>
              <a:spcBef>
                <a:spcPts val="39"/>
              </a:spcBef>
              <a:spcAft>
                <a:spcPts val="0"/>
              </a:spcAft>
              <a:buClrTx/>
              <a:buSzTx/>
              <a:buFontTx/>
              <a:buNone/>
              <a:tabLst/>
              <a:defRPr/>
            </a:pPr>
            <a:endParaRPr kumimoji="0" lang="en-GB" sz="1200" b="0" i="0" u="none" strike="noStrike" kern="0" cap="none" spc="0" normalizeH="0" baseline="0" noProof="0" dirty="0">
              <a:ln>
                <a:noFill/>
              </a:ln>
              <a:solidFill>
                <a:sysClr val="windowText" lastClr="000000"/>
              </a:solidFill>
              <a:effectLst/>
              <a:uLnTx/>
              <a:uFillTx/>
              <a:latin typeface="Poppins Light" panose="00000400000000000000" pitchFamily="2" charset="0"/>
              <a:cs typeface="Poppins Light" panose="00000400000000000000" pitchFamily="2" charset="0"/>
            </a:endParaRPr>
          </a:p>
          <a:p>
            <a:pPr marL="0" marR="0" lvl="0" indent="0" algn="l" defTabSz="914400" eaLnBrk="1" fontAlgn="auto" latinLnBrk="0" hangingPunct="1">
              <a:lnSpc>
                <a:spcPct val="100000"/>
              </a:lnSpc>
              <a:spcBef>
                <a:spcPts val="39"/>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latin typeface="Poppins Light" panose="00000400000000000000" pitchFamily="2" charset="0"/>
                <a:cs typeface="Poppins Light" panose="00000400000000000000" pitchFamily="2" charset="0"/>
              </a:rPr>
              <a:t>To support, monitor and manage our ambition we continue employ the services of a sustainability consultant and track our carbon footprint. </a:t>
            </a:r>
          </a:p>
        </p:txBody>
      </p:sp>
      <p:sp>
        <p:nvSpPr>
          <p:cNvPr id="9" name="TextBox 8">
            <a:extLst>
              <a:ext uri="{FF2B5EF4-FFF2-40B4-BE49-F238E27FC236}">
                <a16:creationId xmlns:a16="http://schemas.microsoft.com/office/drawing/2014/main" id="{631169B3-56CE-C581-1725-62482D7BC7B2}"/>
              </a:ext>
            </a:extLst>
          </p:cNvPr>
          <p:cNvSpPr txBox="1"/>
          <p:nvPr/>
        </p:nvSpPr>
        <p:spPr>
          <a:xfrm>
            <a:off x="469900" y="7256029"/>
            <a:ext cx="2514600" cy="230832"/>
          </a:xfrm>
          <a:prstGeom prst="rect">
            <a:avLst/>
          </a:prstGeom>
          <a:noFill/>
        </p:spPr>
        <p:txBody>
          <a:bodyPr wrap="square" rtlCol="0">
            <a:spAutoFit/>
          </a:bodyPr>
          <a:lstStyle/>
          <a:p>
            <a:r>
              <a:rPr lang="en-GB" sz="900" dirty="0">
                <a:latin typeface="Poppins SemiBold" panose="00000700000000000000" pitchFamily="2" charset="0"/>
                <a:cs typeface="Poppins SemiBold" panose="00000700000000000000" pitchFamily="2" charset="0"/>
              </a:rPr>
              <a:t>© 2024 Sustainable Business Services</a:t>
            </a:r>
          </a:p>
        </p:txBody>
      </p:sp>
      <p:pic>
        <p:nvPicPr>
          <p:cNvPr id="6" name="Picture 5">
            <a:extLst>
              <a:ext uri="{FF2B5EF4-FFF2-40B4-BE49-F238E27FC236}">
                <a16:creationId xmlns:a16="http://schemas.microsoft.com/office/drawing/2014/main" id="{2892C362-39D5-56F6-4302-BBE0412B135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933076" y="186046"/>
            <a:ext cx="432635" cy="432635"/>
          </a:xfrm>
          <a:prstGeom prst="rect">
            <a:avLst/>
          </a:prstGeom>
        </p:spPr>
      </p:pic>
      <p:pic>
        <p:nvPicPr>
          <p:cNvPr id="4" name="Picture 3" descr="Blue letters on a black background&#10;&#10;Description automatically generated">
            <a:extLst>
              <a:ext uri="{FF2B5EF4-FFF2-40B4-BE49-F238E27FC236}">
                <a16:creationId xmlns:a16="http://schemas.microsoft.com/office/drawing/2014/main" id="{14586D04-948C-6A2A-CB1A-5805CC2DD3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002" y="188492"/>
            <a:ext cx="1768098" cy="392993"/>
          </a:xfrm>
          <a:prstGeom prst="rect">
            <a:avLst/>
          </a:prstGeom>
        </p:spPr>
      </p:pic>
    </p:spTree>
    <p:extLst>
      <p:ext uri="{BB962C8B-B14F-4D97-AF65-F5344CB8AC3E}">
        <p14:creationId xmlns:p14="http://schemas.microsoft.com/office/powerpoint/2010/main" val="6388617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012366" y="224774"/>
            <a:ext cx="2668668" cy="170644"/>
          </a:xfrm>
          <a:prstGeom prst="rect">
            <a:avLst/>
          </a:prstGeom>
        </p:spPr>
        <p:txBody>
          <a:bodyPr vert="horz" wrap="square" lIns="0" tIns="8974" rIns="0" bIns="0" rtlCol="0">
            <a:spAutoFit/>
          </a:bodyPr>
          <a:lstStyle/>
          <a:p>
            <a:pPr marL="8976" algn="ctr">
              <a:spcBef>
                <a:spcPts val="71"/>
              </a:spcBef>
            </a:pPr>
            <a:r>
              <a:rPr lang="en-GB" sz="1050" b="1" dirty="0">
                <a:solidFill>
                  <a:srgbClr val="1D1D1B"/>
                </a:solidFill>
                <a:latin typeface="Poppins-SemiBold"/>
                <a:cs typeface="Poppins-SemiBold"/>
              </a:rPr>
              <a:t>Business &amp; Reduction targets</a:t>
            </a:r>
            <a:endParaRPr sz="1050" dirty="0">
              <a:latin typeface="Poppins-SemiBold"/>
              <a:cs typeface="Poppins-SemiBold"/>
            </a:endParaRPr>
          </a:p>
        </p:txBody>
      </p:sp>
      <p:sp>
        <p:nvSpPr>
          <p:cNvPr id="3" name="object 3"/>
          <p:cNvSpPr/>
          <p:nvPr/>
        </p:nvSpPr>
        <p:spPr>
          <a:xfrm>
            <a:off x="3225476" y="545902"/>
            <a:ext cx="4244922" cy="0"/>
          </a:xfrm>
          <a:custGeom>
            <a:avLst/>
            <a:gdLst/>
            <a:ahLst/>
            <a:cxnLst/>
            <a:rect l="l" t="t" r="r" b="b"/>
            <a:pathLst>
              <a:path w="6007100">
                <a:moveTo>
                  <a:pt x="0" y="0"/>
                </a:moveTo>
                <a:lnTo>
                  <a:pt x="6007100" y="0"/>
                </a:lnTo>
              </a:path>
            </a:pathLst>
          </a:custGeom>
          <a:ln w="3175">
            <a:solidFill>
              <a:srgbClr val="1D1D1B"/>
            </a:solidFill>
          </a:ln>
        </p:spPr>
        <p:txBody>
          <a:bodyPr wrap="square" lIns="0" tIns="0" rIns="0" bIns="0" rtlCol="0"/>
          <a:lstStyle/>
          <a:p>
            <a:endParaRPr/>
          </a:p>
        </p:txBody>
      </p:sp>
      <p:sp>
        <p:nvSpPr>
          <p:cNvPr id="12" name="object 3">
            <a:extLst>
              <a:ext uri="{FF2B5EF4-FFF2-40B4-BE49-F238E27FC236}">
                <a16:creationId xmlns:a16="http://schemas.microsoft.com/office/drawing/2014/main" id="{116668F5-56EC-05EA-7B32-89657A2AE937}"/>
              </a:ext>
            </a:extLst>
          </p:cNvPr>
          <p:cNvSpPr/>
          <p:nvPr/>
        </p:nvSpPr>
        <p:spPr>
          <a:xfrm flipV="1">
            <a:off x="622300" y="7161530"/>
            <a:ext cx="9438898" cy="45719"/>
          </a:xfrm>
          <a:custGeom>
            <a:avLst/>
            <a:gdLst/>
            <a:ahLst/>
            <a:cxnLst/>
            <a:rect l="l" t="t" r="r" b="b"/>
            <a:pathLst>
              <a:path w="6007100">
                <a:moveTo>
                  <a:pt x="0" y="0"/>
                </a:moveTo>
                <a:lnTo>
                  <a:pt x="6007100" y="0"/>
                </a:lnTo>
              </a:path>
            </a:pathLst>
          </a:custGeom>
          <a:ln w="3175">
            <a:solidFill>
              <a:srgbClr val="1D1D1B"/>
            </a:solidFill>
          </a:ln>
        </p:spPr>
        <p:txBody>
          <a:bodyPr wrap="square" lIns="0" tIns="0" rIns="0" bIns="0" rtlCol="0"/>
          <a:lstStyle/>
          <a:p>
            <a:endParaRPr/>
          </a:p>
        </p:txBody>
      </p:sp>
      <p:sp>
        <p:nvSpPr>
          <p:cNvPr id="14" name="TextBox 13">
            <a:extLst>
              <a:ext uri="{FF2B5EF4-FFF2-40B4-BE49-F238E27FC236}">
                <a16:creationId xmlns:a16="http://schemas.microsoft.com/office/drawing/2014/main" id="{CE393481-FB80-0C64-7D65-03140F94D8DB}"/>
              </a:ext>
            </a:extLst>
          </p:cNvPr>
          <p:cNvSpPr txBox="1"/>
          <p:nvPr/>
        </p:nvSpPr>
        <p:spPr>
          <a:xfrm>
            <a:off x="469900" y="7256029"/>
            <a:ext cx="2514600" cy="230832"/>
          </a:xfrm>
          <a:prstGeom prst="rect">
            <a:avLst/>
          </a:prstGeom>
          <a:noFill/>
        </p:spPr>
        <p:txBody>
          <a:bodyPr wrap="square" rtlCol="0">
            <a:spAutoFit/>
          </a:bodyPr>
          <a:lstStyle/>
          <a:p>
            <a:r>
              <a:rPr lang="en-GB" sz="900" dirty="0">
                <a:latin typeface="Poppins SemiBold" panose="00000700000000000000" pitchFamily="2" charset="0"/>
                <a:cs typeface="Poppins SemiBold" panose="00000700000000000000" pitchFamily="2" charset="0"/>
              </a:rPr>
              <a:t>© 2023 Sustainable Business Services</a:t>
            </a:r>
          </a:p>
        </p:txBody>
      </p:sp>
      <p:sp>
        <p:nvSpPr>
          <p:cNvPr id="7" name="TextBox 6">
            <a:extLst>
              <a:ext uri="{FF2B5EF4-FFF2-40B4-BE49-F238E27FC236}">
                <a16:creationId xmlns:a16="http://schemas.microsoft.com/office/drawing/2014/main" id="{D1452EE3-C5A0-F007-A685-0D44C3CB5DA8}"/>
              </a:ext>
            </a:extLst>
          </p:cNvPr>
          <p:cNvSpPr txBox="1"/>
          <p:nvPr/>
        </p:nvSpPr>
        <p:spPr>
          <a:xfrm>
            <a:off x="184278" y="1111250"/>
            <a:ext cx="4876800" cy="5772149"/>
          </a:xfrm>
          <a:prstGeom prst="rect">
            <a:avLst/>
          </a:prstGeom>
        </p:spPr>
        <p:txBody>
          <a:bodyPr vert="horz" lIns="91440" tIns="45720" rIns="91440" bIns="45720" rtlCol="0">
            <a:normAutofit fontScale="92500" lnSpcReduction="10000"/>
          </a:bodyPr>
          <a:lstStyle/>
          <a:p>
            <a:pPr marL="285750" indent="-228600">
              <a:lnSpc>
                <a:spcPct val="150000"/>
              </a:lnSpc>
              <a:spcAft>
                <a:spcPts val="600"/>
              </a:spcAft>
              <a:buFont typeface="Arial" panose="020B0604020202020204" pitchFamily="34" charset="0"/>
              <a:buChar char="•"/>
            </a:pPr>
            <a:r>
              <a:rPr lang="en-US" sz="1400" dirty="0">
                <a:effectLst/>
                <a:latin typeface="Poppins Light" panose="00000400000000000000" pitchFamily="2" charset="0"/>
                <a:cs typeface="Poppins Light" panose="00000400000000000000" pitchFamily="2" charset="0"/>
              </a:rPr>
              <a:t>To align with 1.5 degrees global warm</a:t>
            </a:r>
            <a:r>
              <a:rPr lang="en-US" sz="1400" dirty="0">
                <a:solidFill>
                  <a:schemeClr val="tx1"/>
                </a:solidFill>
                <a:effectLst/>
                <a:latin typeface="Poppins Light" panose="00000400000000000000" pitchFamily="2" charset="0"/>
                <a:cs typeface="Poppins Light" panose="00000400000000000000" pitchFamily="2" charset="0"/>
              </a:rPr>
              <a:t>ing, </a:t>
            </a:r>
            <a:r>
              <a:rPr lang="en-US" sz="1400" dirty="0">
                <a:solidFill>
                  <a:schemeClr val="tx1"/>
                </a:solidFill>
                <a:latin typeface="Poppins Light" panose="00000400000000000000" pitchFamily="2" charset="0"/>
                <a:cs typeface="Poppins Light" panose="00000400000000000000" pitchFamily="2" charset="0"/>
              </a:rPr>
              <a:t>Britplas </a:t>
            </a:r>
            <a:r>
              <a:rPr lang="en-US" sz="1400" dirty="0">
                <a:solidFill>
                  <a:schemeClr val="tx1"/>
                </a:solidFill>
                <a:effectLst/>
                <a:latin typeface="Poppins Light" panose="00000400000000000000" pitchFamily="2" charset="0"/>
                <a:cs typeface="Poppins Light" panose="00000400000000000000" pitchFamily="2" charset="0"/>
              </a:rPr>
              <a:t>needs to reduce its </a:t>
            </a:r>
            <a:r>
              <a:rPr lang="en-US" sz="1400" dirty="0">
                <a:solidFill>
                  <a:schemeClr val="tx1"/>
                </a:solidFill>
                <a:latin typeface="Poppins Light" panose="00000400000000000000" pitchFamily="2" charset="0"/>
                <a:cs typeface="Poppins Light" panose="00000400000000000000" pitchFamily="2" charset="0"/>
              </a:rPr>
              <a:t>total GHG emissions by 50% for 2030.</a:t>
            </a:r>
          </a:p>
          <a:p>
            <a:pPr marL="285750" indent="-228600">
              <a:lnSpc>
                <a:spcPct val="150000"/>
              </a:lnSpc>
              <a:spcAft>
                <a:spcPts val="600"/>
              </a:spcAft>
              <a:buFont typeface="Arial" panose="020B0604020202020204" pitchFamily="34" charset="0"/>
              <a:buChar char="•"/>
            </a:pPr>
            <a:r>
              <a:rPr lang="en-US" sz="1400" dirty="0">
                <a:solidFill>
                  <a:schemeClr val="tx1"/>
                </a:solidFill>
                <a:effectLst/>
                <a:latin typeface="Poppins Light" panose="00000400000000000000" pitchFamily="2" charset="0"/>
                <a:cs typeface="Poppins Light" panose="00000400000000000000" pitchFamily="2" charset="0"/>
              </a:rPr>
              <a:t>The target years show </a:t>
            </a:r>
            <a:r>
              <a:rPr lang="en-US" sz="1400" dirty="0">
                <a:solidFill>
                  <a:schemeClr val="tx1"/>
                </a:solidFill>
                <a:latin typeface="Poppins Light" panose="00000400000000000000" pitchFamily="2" charset="0"/>
                <a:cs typeface="Poppins Light" panose="00000400000000000000" pitchFamily="2" charset="0"/>
              </a:rPr>
              <a:t>Britplas </a:t>
            </a:r>
            <a:r>
              <a:rPr lang="en-US" sz="1400" dirty="0">
                <a:solidFill>
                  <a:schemeClr val="tx1"/>
                </a:solidFill>
                <a:effectLst/>
                <a:latin typeface="Poppins Light" panose="00000400000000000000" pitchFamily="2" charset="0"/>
                <a:cs typeface="Poppins Light" panose="00000400000000000000" pitchFamily="2" charset="0"/>
              </a:rPr>
              <a:t>GHG emissions targets in the years 2030, split by scope. If </a:t>
            </a:r>
            <a:r>
              <a:rPr lang="en-US" sz="1400" dirty="0">
                <a:solidFill>
                  <a:schemeClr val="tx1"/>
                </a:solidFill>
                <a:latin typeface="Poppins Light" panose="00000400000000000000" pitchFamily="2" charset="0"/>
                <a:cs typeface="Poppins Light" panose="00000400000000000000" pitchFamily="2" charset="0"/>
              </a:rPr>
              <a:t>Britplas </a:t>
            </a:r>
            <a:r>
              <a:rPr lang="en-US" sz="1400" dirty="0">
                <a:solidFill>
                  <a:schemeClr val="tx1"/>
                </a:solidFill>
                <a:effectLst/>
                <a:latin typeface="Poppins Light" panose="00000400000000000000" pitchFamily="2" charset="0"/>
                <a:cs typeface="Poppins Light" panose="00000400000000000000" pitchFamily="2" charset="0"/>
              </a:rPr>
              <a:t>hits these targets, the company will be aligned with 1.5 degrees global warming.</a:t>
            </a:r>
          </a:p>
          <a:p>
            <a:pPr marL="285750" indent="-228600">
              <a:lnSpc>
                <a:spcPct val="150000"/>
              </a:lnSpc>
              <a:spcAft>
                <a:spcPts val="600"/>
              </a:spcAft>
              <a:buFont typeface="Arial" panose="020B0604020202020204" pitchFamily="34" charset="0"/>
              <a:buChar char="•"/>
            </a:pPr>
            <a:r>
              <a:rPr lang="en-US" sz="1400" dirty="0">
                <a:solidFill>
                  <a:schemeClr val="tx1"/>
                </a:solidFill>
                <a:latin typeface="Poppins Light" panose="00000400000000000000" pitchFamily="2" charset="0"/>
                <a:cs typeface="Poppins Light" panose="00000400000000000000" pitchFamily="2" charset="0"/>
              </a:rPr>
              <a:t>Near term Scope 3 emission targets are to engage with 100% of suppliers and understand their carbon emission by 2030.</a:t>
            </a:r>
          </a:p>
          <a:p>
            <a:pPr marL="285750" indent="-228600">
              <a:lnSpc>
                <a:spcPct val="150000"/>
              </a:lnSpc>
              <a:spcAft>
                <a:spcPts val="600"/>
              </a:spcAft>
              <a:buFont typeface="Arial" panose="020B0604020202020204" pitchFamily="34" charset="0"/>
              <a:buChar char="•"/>
            </a:pPr>
            <a:r>
              <a:rPr lang="en-US" sz="1400" dirty="0">
                <a:solidFill>
                  <a:schemeClr val="tx1"/>
                </a:solidFill>
                <a:latin typeface="Poppins Light" panose="00000400000000000000" pitchFamily="2" charset="0"/>
                <a:cs typeface="Poppins Light" panose="00000400000000000000" pitchFamily="2" charset="0"/>
              </a:rPr>
              <a:t>Long term Scope 1&amp;2 targets are to reduce to 0 emissions and 100% renewable electricity.</a:t>
            </a:r>
          </a:p>
          <a:p>
            <a:pPr marL="285750" indent="-228600">
              <a:lnSpc>
                <a:spcPct val="150000"/>
              </a:lnSpc>
              <a:spcAft>
                <a:spcPts val="600"/>
              </a:spcAft>
              <a:buFont typeface="Arial" panose="020B0604020202020204" pitchFamily="34" charset="0"/>
              <a:buChar char="•"/>
            </a:pPr>
            <a:r>
              <a:rPr lang="en-US" sz="1400" dirty="0">
                <a:solidFill>
                  <a:schemeClr val="tx1"/>
                </a:solidFill>
                <a:latin typeface="Poppins Light" panose="00000400000000000000" pitchFamily="2" charset="0"/>
                <a:cs typeface="Poppins Light" panose="00000400000000000000" pitchFamily="2" charset="0"/>
              </a:rPr>
              <a:t>Long term target is to achieve net-zero by 2045.</a:t>
            </a:r>
          </a:p>
          <a:p>
            <a:pPr marL="285750" indent="-228600">
              <a:lnSpc>
                <a:spcPct val="150000"/>
              </a:lnSpc>
              <a:spcAft>
                <a:spcPts val="600"/>
              </a:spcAft>
              <a:buFont typeface="Arial" panose="020B0604020202020204" pitchFamily="34" charset="0"/>
              <a:buChar char="•"/>
            </a:pPr>
            <a:r>
              <a:rPr lang="en-US" sz="1400" dirty="0">
                <a:solidFill>
                  <a:schemeClr val="tx1"/>
                </a:solidFill>
                <a:effectLst/>
                <a:latin typeface="Poppins Light" panose="00000400000000000000" pitchFamily="2" charset="0"/>
                <a:cs typeface="Poppins Light" panose="00000400000000000000" pitchFamily="2" charset="0"/>
              </a:rPr>
              <a:t>As an SME, it is not compulsory for Britplas to </a:t>
            </a:r>
            <a:r>
              <a:rPr lang="en-US" sz="1400" dirty="0">
                <a:effectLst/>
                <a:latin typeface="Poppins Light" panose="00000400000000000000" pitchFamily="2" charset="0"/>
                <a:cs typeface="Poppins Light" panose="00000400000000000000" pitchFamily="2" charset="0"/>
              </a:rPr>
              <a:t>set a Scope 3 science-based target. However, it is strongly recommended that targets are set regardless, and increased reporting of Scope 3 emission categories is a priority next step.</a:t>
            </a:r>
          </a:p>
          <a:p>
            <a:pPr indent="-228600">
              <a:lnSpc>
                <a:spcPct val="90000"/>
              </a:lnSpc>
              <a:spcAft>
                <a:spcPts val="600"/>
              </a:spcAft>
              <a:buFont typeface="Arial" panose="020B0604020202020204" pitchFamily="34" charset="0"/>
              <a:buChar char="•"/>
            </a:pPr>
            <a:endParaRPr lang="en-US" sz="1400" dirty="0"/>
          </a:p>
        </p:txBody>
      </p:sp>
      <p:sp>
        <p:nvSpPr>
          <p:cNvPr id="18" name="TextBox 17">
            <a:extLst>
              <a:ext uri="{FF2B5EF4-FFF2-40B4-BE49-F238E27FC236}">
                <a16:creationId xmlns:a16="http://schemas.microsoft.com/office/drawing/2014/main" id="{8C0C4EEB-7249-63D4-F5A0-415372CFE79F}"/>
              </a:ext>
            </a:extLst>
          </p:cNvPr>
          <p:cNvSpPr txBox="1"/>
          <p:nvPr/>
        </p:nvSpPr>
        <p:spPr>
          <a:xfrm>
            <a:off x="5022530" y="6705257"/>
            <a:ext cx="5601615" cy="261610"/>
          </a:xfrm>
          <a:prstGeom prst="rect">
            <a:avLst/>
          </a:prstGeom>
          <a:noFill/>
        </p:spPr>
        <p:txBody>
          <a:bodyPr wrap="square">
            <a:spAutoFit/>
          </a:bodyPr>
          <a:lstStyle/>
          <a:p>
            <a:pPr algn="ctr"/>
            <a:r>
              <a:rPr lang="en-GB" sz="1100" b="1" i="1" dirty="0"/>
              <a:t>Figure 3: </a:t>
            </a:r>
            <a:r>
              <a:rPr lang="en-GB" sz="1100" i="1" dirty="0" err="1">
                <a:solidFill>
                  <a:schemeClr val="tx1"/>
                </a:solidFill>
                <a:latin typeface="Poppins Light" panose="00000400000000000000" pitchFamily="2" charset="0"/>
                <a:cs typeface="Poppins Light" panose="00000400000000000000" pitchFamily="2" charset="0"/>
              </a:rPr>
              <a:t>Britplas’s</a:t>
            </a:r>
            <a:r>
              <a:rPr lang="en-GB" sz="1100" i="1" dirty="0">
                <a:solidFill>
                  <a:schemeClr val="tx1"/>
                </a:solidFill>
                <a:latin typeface="Poppins Light" panose="00000400000000000000" pitchFamily="2" charset="0"/>
                <a:cs typeface="Poppins Light" panose="00000400000000000000" pitchFamily="2" charset="0"/>
              </a:rPr>
              <a:t> </a:t>
            </a:r>
            <a:r>
              <a:rPr lang="en-GB" sz="1100" i="1" dirty="0">
                <a:latin typeface="Poppins Light" panose="00000400000000000000" pitchFamily="2" charset="0"/>
                <a:cs typeface="Poppins Light" panose="00000400000000000000" pitchFamily="2" charset="0"/>
              </a:rPr>
              <a:t>science-based targets, split by scope</a:t>
            </a:r>
            <a:r>
              <a:rPr lang="en-GB" sz="1100" b="1" i="1" dirty="0"/>
              <a:t>.</a:t>
            </a:r>
          </a:p>
        </p:txBody>
      </p:sp>
      <p:pic>
        <p:nvPicPr>
          <p:cNvPr id="4" name="Picture 3">
            <a:extLst>
              <a:ext uri="{FF2B5EF4-FFF2-40B4-BE49-F238E27FC236}">
                <a16:creationId xmlns:a16="http://schemas.microsoft.com/office/drawing/2014/main" id="{218CDA13-B454-FEB6-BE07-BF2E59BFF9C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933076" y="186046"/>
            <a:ext cx="432635" cy="432635"/>
          </a:xfrm>
          <a:prstGeom prst="rect">
            <a:avLst/>
          </a:prstGeom>
        </p:spPr>
      </p:pic>
      <p:pic>
        <p:nvPicPr>
          <p:cNvPr id="9" name="Picture 8" descr="Blue letters on a black background&#10;&#10;Description automatically generated">
            <a:extLst>
              <a:ext uri="{FF2B5EF4-FFF2-40B4-BE49-F238E27FC236}">
                <a16:creationId xmlns:a16="http://schemas.microsoft.com/office/drawing/2014/main" id="{4DB834C3-8602-B909-B1A4-F1682B4C20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002" y="188492"/>
            <a:ext cx="1768098" cy="392993"/>
          </a:xfrm>
          <a:prstGeom prst="rect">
            <a:avLst/>
          </a:prstGeom>
        </p:spPr>
      </p:pic>
      <p:sp>
        <p:nvSpPr>
          <p:cNvPr id="10" name="TextBox 9">
            <a:extLst>
              <a:ext uri="{FF2B5EF4-FFF2-40B4-BE49-F238E27FC236}">
                <a16:creationId xmlns:a16="http://schemas.microsoft.com/office/drawing/2014/main" id="{E8F797C5-7636-4C13-722B-3B34BB142324}"/>
              </a:ext>
            </a:extLst>
          </p:cNvPr>
          <p:cNvSpPr txBox="1"/>
          <p:nvPr/>
        </p:nvSpPr>
        <p:spPr>
          <a:xfrm>
            <a:off x="5280462" y="2995787"/>
            <a:ext cx="5186363" cy="261610"/>
          </a:xfrm>
          <a:prstGeom prst="rect">
            <a:avLst/>
          </a:prstGeom>
          <a:noFill/>
        </p:spPr>
        <p:txBody>
          <a:bodyPr wrap="square" rtlCol="0">
            <a:spAutoFit/>
          </a:bodyPr>
          <a:lstStyle/>
          <a:p>
            <a:pPr algn="ctr"/>
            <a:r>
              <a:rPr lang="en-GB" sz="1100" b="1" i="1" dirty="0"/>
              <a:t>Table 1: </a:t>
            </a:r>
            <a:r>
              <a:rPr lang="en-GB" sz="1050" i="1" dirty="0">
                <a:solidFill>
                  <a:schemeClr val="tx1"/>
                </a:solidFill>
                <a:latin typeface="Poppins Light" panose="00000400000000000000" pitchFamily="2" charset="0"/>
                <a:cs typeface="Poppins Light" panose="00000400000000000000" pitchFamily="2" charset="0"/>
              </a:rPr>
              <a:t>Britplas </a:t>
            </a:r>
            <a:r>
              <a:rPr lang="en-GB" sz="1050" i="1" dirty="0">
                <a:latin typeface="Poppins Light" panose="00000400000000000000" pitchFamily="2" charset="0"/>
                <a:cs typeface="Poppins Light" panose="00000400000000000000" pitchFamily="2" charset="0"/>
              </a:rPr>
              <a:t>science-based targets and the required % reductions</a:t>
            </a:r>
            <a:endParaRPr lang="en-GB" sz="1100" i="1" dirty="0">
              <a:latin typeface="Poppins Light" panose="00000400000000000000" pitchFamily="2" charset="0"/>
              <a:cs typeface="Poppins Light" panose="00000400000000000000" pitchFamily="2" charset="0"/>
            </a:endParaRPr>
          </a:p>
        </p:txBody>
      </p:sp>
      <p:pic>
        <p:nvPicPr>
          <p:cNvPr id="5" name="Picture 4">
            <a:extLst>
              <a:ext uri="{FF2B5EF4-FFF2-40B4-BE49-F238E27FC236}">
                <a16:creationId xmlns:a16="http://schemas.microsoft.com/office/drawing/2014/main" id="{B7A46893-C285-CD9F-C5A9-D3DDCDDE9342}"/>
              </a:ext>
            </a:extLst>
          </p:cNvPr>
          <p:cNvPicPr>
            <a:picLocks noChangeAspect="1"/>
          </p:cNvPicPr>
          <p:nvPr/>
        </p:nvPicPr>
        <p:blipFill>
          <a:blip r:embed="rId4"/>
          <a:stretch>
            <a:fillRect/>
          </a:stretch>
        </p:blipFill>
        <p:spPr>
          <a:xfrm>
            <a:off x="5280462" y="1070442"/>
            <a:ext cx="5131050" cy="1771124"/>
          </a:xfrm>
          <a:prstGeom prst="rect">
            <a:avLst/>
          </a:prstGeom>
        </p:spPr>
      </p:pic>
      <p:pic>
        <p:nvPicPr>
          <p:cNvPr id="11" name="Picture 10">
            <a:extLst>
              <a:ext uri="{FF2B5EF4-FFF2-40B4-BE49-F238E27FC236}">
                <a16:creationId xmlns:a16="http://schemas.microsoft.com/office/drawing/2014/main" id="{D7AD384B-21B1-0232-0476-1F53C13829FB}"/>
              </a:ext>
            </a:extLst>
          </p:cNvPr>
          <p:cNvPicPr>
            <a:picLocks noChangeAspect="1"/>
          </p:cNvPicPr>
          <p:nvPr/>
        </p:nvPicPr>
        <p:blipFill>
          <a:blip r:embed="rId5"/>
          <a:stretch>
            <a:fillRect/>
          </a:stretch>
        </p:blipFill>
        <p:spPr>
          <a:xfrm>
            <a:off x="5407267" y="3542044"/>
            <a:ext cx="4958444" cy="2975066"/>
          </a:xfrm>
          <a:prstGeom prst="rect">
            <a:avLst/>
          </a:prstGeom>
        </p:spPr>
      </p:pic>
    </p:spTree>
    <p:extLst>
      <p:ext uri="{BB962C8B-B14F-4D97-AF65-F5344CB8AC3E}">
        <p14:creationId xmlns:p14="http://schemas.microsoft.com/office/powerpoint/2010/main" val="774980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59ECFFFD-683A-4B48-6F80-76FFD46EA0BF}"/>
              </a:ext>
            </a:extLst>
          </p:cNvPr>
          <p:cNvSpPr txBox="1">
            <a:spLocks/>
          </p:cNvSpPr>
          <p:nvPr/>
        </p:nvSpPr>
        <p:spPr>
          <a:xfrm>
            <a:off x="3136899" y="2330450"/>
            <a:ext cx="3858123" cy="747725"/>
          </a:xfrm>
          <a:prstGeom prst="rect">
            <a:avLst/>
          </a:prstGeom>
        </p:spPr>
        <p:txBody>
          <a:bodyPr vert="horz" wrap="square" lIns="0" tIns="8974" rIns="0" bIns="0" rtlCol="0">
            <a:spAutoFit/>
          </a:bodyPr>
          <a:lstStyle>
            <a:lvl1pPr>
              <a:defRPr>
                <a:latin typeface="+mj-lt"/>
                <a:ea typeface="+mj-ea"/>
                <a:cs typeface="+mj-cs"/>
              </a:defRPr>
            </a:lvl1pPr>
          </a:lstStyle>
          <a:p>
            <a:pPr marL="8976" algn="ctr">
              <a:spcBef>
                <a:spcPts val="71"/>
              </a:spcBef>
            </a:pPr>
            <a:r>
              <a:rPr lang="en-GB" sz="4800" dirty="0">
                <a:solidFill>
                  <a:schemeClr val="bg1"/>
                </a:solidFill>
                <a:latin typeface="Poppins SemiBold" panose="00000700000000000000" pitchFamily="2" charset="0"/>
                <a:cs typeface="Poppins SemiBold" panose="00000700000000000000" pitchFamily="2" charset="0"/>
              </a:rPr>
              <a:t>Step four.</a:t>
            </a:r>
            <a:endParaRPr lang="en-GB" sz="4800" spc="-7" dirty="0">
              <a:solidFill>
                <a:schemeClr val="bg1"/>
              </a:solidFill>
              <a:latin typeface="Poppins SemiBold" panose="00000700000000000000" pitchFamily="2" charset="0"/>
              <a:cs typeface="Poppins SemiBold" panose="00000700000000000000" pitchFamily="2" charset="0"/>
            </a:endParaRPr>
          </a:p>
        </p:txBody>
      </p:sp>
      <p:sp>
        <p:nvSpPr>
          <p:cNvPr id="4" name="object 3">
            <a:extLst>
              <a:ext uri="{FF2B5EF4-FFF2-40B4-BE49-F238E27FC236}">
                <a16:creationId xmlns:a16="http://schemas.microsoft.com/office/drawing/2014/main" id="{376EADA7-4880-0B0B-A723-8F4B6FFFFDBA}"/>
              </a:ext>
            </a:extLst>
          </p:cNvPr>
          <p:cNvSpPr txBox="1">
            <a:spLocks/>
          </p:cNvSpPr>
          <p:nvPr/>
        </p:nvSpPr>
        <p:spPr>
          <a:xfrm>
            <a:off x="2818061" y="3759200"/>
            <a:ext cx="4495800" cy="1117057"/>
          </a:xfrm>
          <a:prstGeom prst="rect">
            <a:avLst/>
          </a:prstGeom>
        </p:spPr>
        <p:txBody>
          <a:bodyPr vert="horz" wrap="square" lIns="0" tIns="8974" rIns="0" bIns="0" rtlCol="0">
            <a:spAutoFit/>
          </a:bodyPr>
          <a:lstStyle>
            <a:lvl1pPr>
              <a:defRPr>
                <a:latin typeface="+mj-lt"/>
                <a:ea typeface="+mj-ea"/>
                <a:cs typeface="+mj-cs"/>
              </a:defRPr>
            </a:lvl1pPr>
          </a:lstStyle>
          <a:p>
            <a:pPr marL="8976" algn="ctr">
              <a:spcBef>
                <a:spcPts val="71"/>
              </a:spcBef>
            </a:pPr>
            <a:r>
              <a:rPr lang="en-GB" sz="7200" b="1" dirty="0">
                <a:solidFill>
                  <a:schemeClr val="bg1"/>
                </a:solidFill>
                <a:latin typeface="Cochocib Script Latin Pro" panose="020B0604020202020204" pitchFamily="2" charset="0"/>
                <a:cs typeface="Poppins SemiBold" panose="00000700000000000000" pitchFamily="2" charset="0"/>
              </a:rPr>
              <a:t>Engage</a:t>
            </a:r>
            <a:endParaRPr lang="en-GB" sz="7200" b="1" spc="-7" dirty="0">
              <a:solidFill>
                <a:schemeClr val="bg1"/>
              </a:solidFill>
              <a:latin typeface="Cochocib Script Latin Pro" panose="020B0604020202020204" pitchFamily="2" charset="0"/>
              <a:cs typeface="Poppins SemiBold" panose="00000700000000000000" pitchFamily="2" charset="0"/>
            </a:endParaRPr>
          </a:p>
        </p:txBody>
      </p:sp>
      <p:pic>
        <p:nvPicPr>
          <p:cNvPr id="5" name="Graphic 4" descr="Marketing outline">
            <a:extLst>
              <a:ext uri="{FF2B5EF4-FFF2-40B4-BE49-F238E27FC236}">
                <a16:creationId xmlns:a16="http://schemas.microsoft.com/office/drawing/2014/main" id="{6141FC3F-1E97-6C4E-CB94-99DA35BE8E2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08760" y="5378450"/>
            <a:ext cx="914400" cy="914400"/>
          </a:xfrm>
          <a:prstGeom prst="rect">
            <a:avLst/>
          </a:prstGeom>
        </p:spPr>
      </p:pic>
      <p:sp>
        <p:nvSpPr>
          <p:cNvPr id="7" name="object 3">
            <a:extLst>
              <a:ext uri="{FF2B5EF4-FFF2-40B4-BE49-F238E27FC236}">
                <a16:creationId xmlns:a16="http://schemas.microsoft.com/office/drawing/2014/main" id="{953610E1-8247-76D5-AAE1-4BEF832CF592}"/>
              </a:ext>
            </a:extLst>
          </p:cNvPr>
          <p:cNvSpPr/>
          <p:nvPr/>
        </p:nvSpPr>
        <p:spPr>
          <a:xfrm flipV="1">
            <a:off x="627251" y="7135379"/>
            <a:ext cx="9438898" cy="45719"/>
          </a:xfrm>
          <a:custGeom>
            <a:avLst/>
            <a:gdLst/>
            <a:ahLst/>
            <a:cxnLst/>
            <a:rect l="l" t="t" r="r" b="b"/>
            <a:pathLst>
              <a:path w="6007100">
                <a:moveTo>
                  <a:pt x="0" y="0"/>
                </a:moveTo>
                <a:lnTo>
                  <a:pt x="6007100" y="0"/>
                </a:lnTo>
              </a:path>
            </a:pathLst>
          </a:custGeom>
          <a:ln w="3175">
            <a:solidFill>
              <a:schemeClr val="bg1"/>
            </a:solidFill>
          </a:ln>
        </p:spPr>
        <p:txBody>
          <a:bodyPr wrap="square" lIns="0" tIns="0" rIns="0" bIns="0" rtlCol="0"/>
          <a:lstStyle/>
          <a:p>
            <a:endParaRPr/>
          </a:p>
        </p:txBody>
      </p:sp>
      <p:pic>
        <p:nvPicPr>
          <p:cNvPr id="6" name="Picture 5">
            <a:extLst>
              <a:ext uri="{FF2B5EF4-FFF2-40B4-BE49-F238E27FC236}">
                <a16:creationId xmlns:a16="http://schemas.microsoft.com/office/drawing/2014/main" id="{99427763-53C9-A2C6-5C03-455E1CB209D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9933076" y="186046"/>
            <a:ext cx="432635" cy="432635"/>
          </a:xfrm>
          <a:prstGeom prst="rect">
            <a:avLst/>
          </a:prstGeom>
        </p:spPr>
      </p:pic>
      <p:pic>
        <p:nvPicPr>
          <p:cNvPr id="2" name="Picture 1" descr="A white text on a black background&#10;&#10;Description automatically generated">
            <a:extLst>
              <a:ext uri="{FF2B5EF4-FFF2-40B4-BE49-F238E27FC236}">
                <a16:creationId xmlns:a16="http://schemas.microsoft.com/office/drawing/2014/main" id="{353E9C28-9B16-ED6C-A967-9BA6A354697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3420" y="337309"/>
            <a:ext cx="1835280" cy="407926"/>
          </a:xfrm>
          <a:prstGeom prst="rect">
            <a:avLst/>
          </a:prstGeom>
        </p:spPr>
      </p:pic>
    </p:spTree>
    <p:extLst>
      <p:ext uri="{BB962C8B-B14F-4D97-AF65-F5344CB8AC3E}">
        <p14:creationId xmlns:p14="http://schemas.microsoft.com/office/powerpoint/2010/main" val="3345618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2AD48A4-2BE3-410D-F33D-DA45801AC4B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794498" y="330061"/>
            <a:ext cx="533400" cy="533400"/>
          </a:xfrm>
          <a:prstGeom prst="rect">
            <a:avLst/>
          </a:prstGeom>
        </p:spPr>
      </p:pic>
      <p:sp>
        <p:nvSpPr>
          <p:cNvPr id="3" name="object 3">
            <a:extLst>
              <a:ext uri="{FF2B5EF4-FFF2-40B4-BE49-F238E27FC236}">
                <a16:creationId xmlns:a16="http://schemas.microsoft.com/office/drawing/2014/main" id="{59ECFFFD-683A-4B48-6F80-76FFD46EA0BF}"/>
              </a:ext>
            </a:extLst>
          </p:cNvPr>
          <p:cNvSpPr txBox="1">
            <a:spLocks/>
          </p:cNvSpPr>
          <p:nvPr/>
        </p:nvSpPr>
        <p:spPr>
          <a:xfrm>
            <a:off x="3136899" y="2330450"/>
            <a:ext cx="3858123" cy="747725"/>
          </a:xfrm>
          <a:prstGeom prst="rect">
            <a:avLst/>
          </a:prstGeom>
        </p:spPr>
        <p:txBody>
          <a:bodyPr vert="horz" wrap="square" lIns="0" tIns="8974" rIns="0" bIns="0" rtlCol="0">
            <a:spAutoFit/>
          </a:bodyPr>
          <a:lstStyle>
            <a:lvl1pPr>
              <a:defRPr>
                <a:latin typeface="+mj-lt"/>
                <a:ea typeface="+mj-ea"/>
                <a:cs typeface="+mj-cs"/>
              </a:defRPr>
            </a:lvl1pPr>
          </a:lstStyle>
          <a:p>
            <a:pPr marL="8976" algn="ctr">
              <a:spcBef>
                <a:spcPts val="71"/>
              </a:spcBef>
            </a:pPr>
            <a:r>
              <a:rPr lang="en-GB" sz="4800" dirty="0">
                <a:solidFill>
                  <a:schemeClr val="bg1"/>
                </a:solidFill>
                <a:latin typeface="Poppins SemiBold" panose="00000700000000000000" pitchFamily="2" charset="0"/>
                <a:cs typeface="Poppins SemiBold" panose="00000700000000000000" pitchFamily="2" charset="0"/>
              </a:rPr>
              <a:t>Step one.</a:t>
            </a:r>
            <a:endParaRPr lang="en-GB" sz="4800" spc="-7" dirty="0">
              <a:solidFill>
                <a:schemeClr val="bg1"/>
              </a:solidFill>
              <a:latin typeface="Poppins SemiBold" panose="00000700000000000000" pitchFamily="2" charset="0"/>
              <a:cs typeface="Poppins SemiBold" panose="00000700000000000000" pitchFamily="2" charset="0"/>
            </a:endParaRPr>
          </a:p>
        </p:txBody>
      </p:sp>
      <p:sp>
        <p:nvSpPr>
          <p:cNvPr id="4" name="object 3">
            <a:extLst>
              <a:ext uri="{FF2B5EF4-FFF2-40B4-BE49-F238E27FC236}">
                <a16:creationId xmlns:a16="http://schemas.microsoft.com/office/drawing/2014/main" id="{376EADA7-4880-0B0B-A723-8F4B6FFFFDBA}"/>
              </a:ext>
            </a:extLst>
          </p:cNvPr>
          <p:cNvSpPr txBox="1">
            <a:spLocks/>
          </p:cNvSpPr>
          <p:nvPr/>
        </p:nvSpPr>
        <p:spPr>
          <a:xfrm>
            <a:off x="2818061" y="3759200"/>
            <a:ext cx="4495800" cy="1117057"/>
          </a:xfrm>
          <a:prstGeom prst="rect">
            <a:avLst/>
          </a:prstGeom>
        </p:spPr>
        <p:txBody>
          <a:bodyPr vert="horz" wrap="square" lIns="0" tIns="8974" rIns="0" bIns="0" rtlCol="0">
            <a:spAutoFit/>
          </a:bodyPr>
          <a:lstStyle>
            <a:lvl1pPr>
              <a:defRPr>
                <a:latin typeface="+mj-lt"/>
                <a:ea typeface="+mj-ea"/>
                <a:cs typeface="+mj-cs"/>
              </a:defRPr>
            </a:lvl1pPr>
          </a:lstStyle>
          <a:p>
            <a:pPr marL="8976" algn="ctr">
              <a:spcBef>
                <a:spcPts val="71"/>
              </a:spcBef>
            </a:pPr>
            <a:r>
              <a:rPr lang="en-GB" sz="7200" b="1" dirty="0">
                <a:solidFill>
                  <a:schemeClr val="bg1"/>
                </a:solidFill>
                <a:latin typeface="Cochocib Script Latin Pro" panose="020B0604020202020204" pitchFamily="2" charset="0"/>
                <a:cs typeface="Poppins SemiBold" panose="00000700000000000000" pitchFamily="2" charset="0"/>
              </a:rPr>
              <a:t>Commitment</a:t>
            </a:r>
            <a:endParaRPr lang="en-GB" sz="7200" b="1" spc="-7" dirty="0">
              <a:solidFill>
                <a:schemeClr val="bg1"/>
              </a:solidFill>
              <a:latin typeface="Cochocib Script Latin Pro" panose="020B0604020202020204" pitchFamily="2" charset="0"/>
              <a:cs typeface="Poppins SemiBold" panose="00000700000000000000" pitchFamily="2" charset="0"/>
            </a:endParaRPr>
          </a:p>
        </p:txBody>
      </p:sp>
      <p:pic>
        <p:nvPicPr>
          <p:cNvPr id="6" name="Graphic 5" descr="Signature outline">
            <a:extLst>
              <a:ext uri="{FF2B5EF4-FFF2-40B4-BE49-F238E27FC236}">
                <a16:creationId xmlns:a16="http://schemas.microsoft.com/office/drawing/2014/main" id="{C4FD807D-3B6B-95E2-71B4-25EA5B8700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675435" y="4908007"/>
            <a:ext cx="781050" cy="781050"/>
          </a:xfrm>
          <a:prstGeom prst="rect">
            <a:avLst/>
          </a:prstGeom>
        </p:spPr>
      </p:pic>
      <p:sp>
        <p:nvSpPr>
          <p:cNvPr id="7" name="object 3">
            <a:extLst>
              <a:ext uri="{FF2B5EF4-FFF2-40B4-BE49-F238E27FC236}">
                <a16:creationId xmlns:a16="http://schemas.microsoft.com/office/drawing/2014/main" id="{35A6B93F-51F8-5473-9BF9-592F6E8FF5A5}"/>
              </a:ext>
            </a:extLst>
          </p:cNvPr>
          <p:cNvSpPr/>
          <p:nvPr/>
        </p:nvSpPr>
        <p:spPr>
          <a:xfrm flipV="1">
            <a:off x="622300" y="7161530"/>
            <a:ext cx="9438898" cy="45719"/>
          </a:xfrm>
          <a:custGeom>
            <a:avLst/>
            <a:gdLst/>
            <a:ahLst/>
            <a:cxnLst/>
            <a:rect l="l" t="t" r="r" b="b"/>
            <a:pathLst>
              <a:path w="6007100">
                <a:moveTo>
                  <a:pt x="0" y="0"/>
                </a:moveTo>
                <a:lnTo>
                  <a:pt x="6007100" y="0"/>
                </a:lnTo>
              </a:path>
            </a:pathLst>
          </a:custGeom>
          <a:ln w="3175">
            <a:solidFill>
              <a:schemeClr val="bg1"/>
            </a:solidFill>
          </a:ln>
        </p:spPr>
        <p:txBody>
          <a:bodyPr wrap="square" lIns="0" tIns="0" rIns="0" bIns="0" rtlCol="0"/>
          <a:lstStyle/>
          <a:p>
            <a:endParaRPr/>
          </a:p>
        </p:txBody>
      </p:sp>
      <p:pic>
        <p:nvPicPr>
          <p:cNvPr id="5" name="Picture 4" descr="A white text on a black background&#10;&#10;Description automatically generated">
            <a:extLst>
              <a:ext uri="{FF2B5EF4-FFF2-40B4-BE49-F238E27FC236}">
                <a16:creationId xmlns:a16="http://schemas.microsoft.com/office/drawing/2014/main" id="{9FA05D8B-CDE3-9D34-A9DC-E3B3E167837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3420" y="337309"/>
            <a:ext cx="1835280" cy="407926"/>
          </a:xfrm>
          <a:prstGeom prst="rect">
            <a:avLst/>
          </a:prstGeom>
        </p:spPr>
      </p:pic>
    </p:spTree>
    <p:extLst>
      <p:ext uri="{BB962C8B-B14F-4D97-AF65-F5344CB8AC3E}">
        <p14:creationId xmlns:p14="http://schemas.microsoft.com/office/powerpoint/2010/main" val="6986603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012366" y="224774"/>
            <a:ext cx="2668668" cy="170644"/>
          </a:xfrm>
          <a:prstGeom prst="rect">
            <a:avLst/>
          </a:prstGeom>
        </p:spPr>
        <p:txBody>
          <a:bodyPr vert="horz" wrap="square" lIns="0" tIns="8974" rIns="0" bIns="0" rtlCol="0">
            <a:spAutoFit/>
          </a:bodyPr>
          <a:lstStyle/>
          <a:p>
            <a:pPr marL="8976" algn="ctr">
              <a:spcBef>
                <a:spcPts val="71"/>
              </a:spcBef>
            </a:pPr>
            <a:r>
              <a:rPr lang="en-GB" sz="1050" b="1" dirty="0">
                <a:solidFill>
                  <a:srgbClr val="1D1D1B"/>
                </a:solidFill>
                <a:latin typeface="Poppins-SemiBold"/>
                <a:cs typeface="Poppins-SemiBold"/>
              </a:rPr>
              <a:t>Engage and communicate</a:t>
            </a:r>
            <a:endParaRPr sz="1050" dirty="0">
              <a:latin typeface="Poppins-SemiBold"/>
              <a:cs typeface="Poppins-SemiBold"/>
            </a:endParaRPr>
          </a:p>
        </p:txBody>
      </p:sp>
      <p:sp>
        <p:nvSpPr>
          <p:cNvPr id="3" name="object 3"/>
          <p:cNvSpPr/>
          <p:nvPr/>
        </p:nvSpPr>
        <p:spPr>
          <a:xfrm>
            <a:off x="3225476" y="545902"/>
            <a:ext cx="4244922" cy="0"/>
          </a:xfrm>
          <a:custGeom>
            <a:avLst/>
            <a:gdLst/>
            <a:ahLst/>
            <a:cxnLst/>
            <a:rect l="l" t="t" r="r" b="b"/>
            <a:pathLst>
              <a:path w="6007100">
                <a:moveTo>
                  <a:pt x="0" y="0"/>
                </a:moveTo>
                <a:lnTo>
                  <a:pt x="6007100" y="0"/>
                </a:lnTo>
              </a:path>
            </a:pathLst>
          </a:custGeom>
          <a:ln w="3175">
            <a:solidFill>
              <a:srgbClr val="1D1D1B"/>
            </a:solidFill>
          </a:ln>
        </p:spPr>
        <p:txBody>
          <a:bodyPr wrap="square" lIns="0" tIns="0" rIns="0" bIns="0" rtlCol="0"/>
          <a:lstStyle/>
          <a:p>
            <a:endParaRPr/>
          </a:p>
        </p:txBody>
      </p:sp>
      <p:sp>
        <p:nvSpPr>
          <p:cNvPr id="12" name="object 3">
            <a:extLst>
              <a:ext uri="{FF2B5EF4-FFF2-40B4-BE49-F238E27FC236}">
                <a16:creationId xmlns:a16="http://schemas.microsoft.com/office/drawing/2014/main" id="{116668F5-56EC-05EA-7B32-89657A2AE937}"/>
              </a:ext>
            </a:extLst>
          </p:cNvPr>
          <p:cNvSpPr/>
          <p:nvPr/>
        </p:nvSpPr>
        <p:spPr>
          <a:xfrm flipV="1">
            <a:off x="622300" y="7161530"/>
            <a:ext cx="9438898" cy="45719"/>
          </a:xfrm>
          <a:custGeom>
            <a:avLst/>
            <a:gdLst/>
            <a:ahLst/>
            <a:cxnLst/>
            <a:rect l="l" t="t" r="r" b="b"/>
            <a:pathLst>
              <a:path w="6007100">
                <a:moveTo>
                  <a:pt x="0" y="0"/>
                </a:moveTo>
                <a:lnTo>
                  <a:pt x="6007100" y="0"/>
                </a:lnTo>
              </a:path>
            </a:pathLst>
          </a:custGeom>
          <a:ln w="3175">
            <a:solidFill>
              <a:srgbClr val="1D1D1B"/>
            </a:solidFill>
          </a:ln>
        </p:spPr>
        <p:txBody>
          <a:bodyPr wrap="square" lIns="0" tIns="0" rIns="0" bIns="0" rtlCol="0"/>
          <a:lstStyle/>
          <a:p>
            <a:endParaRPr/>
          </a:p>
        </p:txBody>
      </p:sp>
      <p:sp>
        <p:nvSpPr>
          <p:cNvPr id="14" name="object 2">
            <a:extLst>
              <a:ext uri="{FF2B5EF4-FFF2-40B4-BE49-F238E27FC236}">
                <a16:creationId xmlns:a16="http://schemas.microsoft.com/office/drawing/2014/main" id="{DA8DDF52-0DF8-3473-0835-921984806D60}"/>
              </a:ext>
            </a:extLst>
          </p:cNvPr>
          <p:cNvSpPr txBox="1"/>
          <p:nvPr/>
        </p:nvSpPr>
        <p:spPr>
          <a:xfrm>
            <a:off x="952498" y="1032027"/>
            <a:ext cx="9067802" cy="1824943"/>
          </a:xfrm>
          <a:prstGeom prst="rect">
            <a:avLst/>
          </a:prstGeom>
        </p:spPr>
        <p:txBody>
          <a:bodyPr vert="horz" wrap="square" lIns="0" tIns="8974" rIns="0" bIns="0" rtlCol="0">
            <a:spAutoFit/>
          </a:bodyPr>
          <a:lstStyle/>
          <a:p>
            <a:pPr marL="8976">
              <a:spcBef>
                <a:spcPts val="71"/>
              </a:spcBef>
            </a:pPr>
            <a:r>
              <a:rPr lang="en-GB" sz="2000" b="1" spc="-7" dirty="0">
                <a:solidFill>
                  <a:srgbClr val="42722D"/>
                </a:solidFill>
                <a:latin typeface="Poppins-SemiBold"/>
                <a:cs typeface="Poppins-SemiBold"/>
              </a:rPr>
              <a:t>Stakeholder engagement</a:t>
            </a:r>
          </a:p>
          <a:p>
            <a:pPr marL="8976"/>
            <a:endParaRPr sz="1400" dirty="0">
              <a:latin typeface="Poppins-SemiBold"/>
              <a:cs typeface="Poppins-SemiBold"/>
            </a:endParaRPr>
          </a:p>
          <a:p>
            <a:pPr marL="8976"/>
            <a:r>
              <a:rPr lang="en-GB" sz="1200" dirty="0">
                <a:latin typeface="Poppins Light" panose="00000400000000000000" pitchFamily="2" charset="0"/>
                <a:cs typeface="Poppins Light" panose="00000400000000000000" pitchFamily="2" charset="0"/>
              </a:rPr>
              <a:t>Sustainability is in our DNA, we are passionate and committed to understanding more about our impact on the environment and communities.</a:t>
            </a:r>
          </a:p>
          <a:p>
            <a:pPr>
              <a:spcBef>
                <a:spcPts val="39"/>
              </a:spcBef>
            </a:pPr>
            <a:endParaRPr lang="en-GB" sz="1200" dirty="0">
              <a:latin typeface="Poppins Light" panose="00000400000000000000" pitchFamily="2" charset="0"/>
              <a:cs typeface="Poppins Light" panose="00000400000000000000" pitchFamily="2" charset="0"/>
            </a:endParaRPr>
          </a:p>
          <a:p>
            <a:pPr marL="8976"/>
            <a:r>
              <a:rPr lang="en-GB" sz="1200" dirty="0">
                <a:latin typeface="Poppins Light" panose="00000400000000000000" pitchFamily="2" charset="0"/>
                <a:cs typeface="Poppins Light" panose="00000400000000000000" pitchFamily="2" charset="0"/>
              </a:rPr>
              <a:t>We commit to actively talk about our journey to our staff, supply chain and clients and through social media and marketing to support further the workforce of a net-zero economy</a:t>
            </a:r>
          </a:p>
          <a:p>
            <a:pPr marL="8976"/>
            <a:endParaRPr lang="en-GB" sz="1200" dirty="0">
              <a:latin typeface="Poppins Light" panose="00000400000000000000" pitchFamily="2" charset="0"/>
              <a:cs typeface="Poppins Light" panose="00000400000000000000" pitchFamily="2" charset="0"/>
            </a:endParaRPr>
          </a:p>
          <a:p>
            <a:pPr marL="8976"/>
            <a:r>
              <a:rPr lang="en-GB" sz="1200" dirty="0">
                <a:latin typeface="Poppins Light" panose="00000400000000000000" pitchFamily="2" charset="0"/>
                <a:cs typeface="Poppins Light" panose="00000400000000000000" pitchFamily="2" charset="0"/>
              </a:rPr>
              <a:t> Collectively we can make a difference.</a:t>
            </a:r>
          </a:p>
        </p:txBody>
      </p:sp>
      <p:sp>
        <p:nvSpPr>
          <p:cNvPr id="9" name="TextBox 8">
            <a:extLst>
              <a:ext uri="{FF2B5EF4-FFF2-40B4-BE49-F238E27FC236}">
                <a16:creationId xmlns:a16="http://schemas.microsoft.com/office/drawing/2014/main" id="{A7449825-CAC7-A703-5955-67958FD4CB61}"/>
              </a:ext>
            </a:extLst>
          </p:cNvPr>
          <p:cNvSpPr txBox="1"/>
          <p:nvPr/>
        </p:nvSpPr>
        <p:spPr>
          <a:xfrm>
            <a:off x="469900" y="7256029"/>
            <a:ext cx="2514600" cy="230832"/>
          </a:xfrm>
          <a:prstGeom prst="rect">
            <a:avLst/>
          </a:prstGeom>
          <a:noFill/>
        </p:spPr>
        <p:txBody>
          <a:bodyPr wrap="square" rtlCol="0">
            <a:spAutoFit/>
          </a:bodyPr>
          <a:lstStyle/>
          <a:p>
            <a:r>
              <a:rPr lang="en-GB" sz="900" dirty="0">
                <a:latin typeface="Poppins SemiBold" panose="00000700000000000000" pitchFamily="2" charset="0"/>
                <a:cs typeface="Poppins SemiBold" panose="00000700000000000000" pitchFamily="2" charset="0"/>
              </a:rPr>
              <a:t>© 2024 Sustainable Business Services</a:t>
            </a:r>
          </a:p>
        </p:txBody>
      </p:sp>
      <p:pic>
        <p:nvPicPr>
          <p:cNvPr id="4" name="Picture 3" descr="A group of people with gears and icons&#10;&#10;Description automatically generated">
            <a:extLst>
              <a:ext uri="{FF2B5EF4-FFF2-40B4-BE49-F238E27FC236}">
                <a16:creationId xmlns:a16="http://schemas.microsoft.com/office/drawing/2014/main" id="{586DCD8B-3D42-A03C-B804-1CC47C54CC5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421" b="9029"/>
          <a:stretch/>
        </p:blipFill>
        <p:spPr>
          <a:xfrm>
            <a:off x="2239371" y="3601236"/>
            <a:ext cx="6214658" cy="3285331"/>
          </a:xfrm>
          <a:prstGeom prst="rect">
            <a:avLst/>
          </a:prstGeom>
        </p:spPr>
      </p:pic>
      <p:pic>
        <p:nvPicPr>
          <p:cNvPr id="7" name="Picture 6">
            <a:extLst>
              <a:ext uri="{FF2B5EF4-FFF2-40B4-BE49-F238E27FC236}">
                <a16:creationId xmlns:a16="http://schemas.microsoft.com/office/drawing/2014/main" id="{2678FBA3-F187-CA93-931B-C5B2050E217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933076" y="186046"/>
            <a:ext cx="432635" cy="432635"/>
          </a:xfrm>
          <a:prstGeom prst="rect">
            <a:avLst/>
          </a:prstGeom>
        </p:spPr>
      </p:pic>
      <p:pic>
        <p:nvPicPr>
          <p:cNvPr id="5" name="Picture 4" descr="Blue letters on a black background&#10;&#10;Description automatically generated">
            <a:extLst>
              <a:ext uri="{FF2B5EF4-FFF2-40B4-BE49-F238E27FC236}">
                <a16:creationId xmlns:a16="http://schemas.microsoft.com/office/drawing/2014/main" id="{7DF35CF5-A8C9-F97C-14AC-DFAB2299F7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2002" y="188492"/>
            <a:ext cx="1768098" cy="392993"/>
          </a:xfrm>
          <a:prstGeom prst="rect">
            <a:avLst/>
          </a:prstGeom>
        </p:spPr>
      </p:pic>
    </p:spTree>
    <p:extLst>
      <p:ext uri="{BB962C8B-B14F-4D97-AF65-F5344CB8AC3E}">
        <p14:creationId xmlns:p14="http://schemas.microsoft.com/office/powerpoint/2010/main" val="180045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012366" y="224774"/>
            <a:ext cx="2668668" cy="170644"/>
          </a:xfrm>
          <a:prstGeom prst="rect">
            <a:avLst/>
          </a:prstGeom>
        </p:spPr>
        <p:txBody>
          <a:bodyPr vert="horz" wrap="square" lIns="0" tIns="8974" rIns="0" bIns="0" rtlCol="0">
            <a:spAutoFit/>
          </a:bodyPr>
          <a:lstStyle/>
          <a:p>
            <a:pPr marL="8976" algn="ctr">
              <a:spcBef>
                <a:spcPts val="71"/>
              </a:spcBef>
            </a:pPr>
            <a:r>
              <a:rPr lang="en-GB" sz="1050" b="1" dirty="0">
                <a:solidFill>
                  <a:srgbClr val="1D1D1B"/>
                </a:solidFill>
                <a:latin typeface="Poppins-SemiBold"/>
                <a:cs typeface="Poppins-SemiBold"/>
              </a:rPr>
              <a:t>Engage and communicate</a:t>
            </a:r>
            <a:endParaRPr sz="1050" dirty="0">
              <a:latin typeface="Poppins-SemiBold"/>
              <a:cs typeface="Poppins-SemiBold"/>
            </a:endParaRPr>
          </a:p>
        </p:txBody>
      </p:sp>
      <p:sp>
        <p:nvSpPr>
          <p:cNvPr id="3" name="object 3"/>
          <p:cNvSpPr/>
          <p:nvPr/>
        </p:nvSpPr>
        <p:spPr>
          <a:xfrm>
            <a:off x="3225476" y="545902"/>
            <a:ext cx="4244922" cy="0"/>
          </a:xfrm>
          <a:custGeom>
            <a:avLst/>
            <a:gdLst/>
            <a:ahLst/>
            <a:cxnLst/>
            <a:rect l="l" t="t" r="r" b="b"/>
            <a:pathLst>
              <a:path w="6007100">
                <a:moveTo>
                  <a:pt x="0" y="0"/>
                </a:moveTo>
                <a:lnTo>
                  <a:pt x="6007100" y="0"/>
                </a:lnTo>
              </a:path>
            </a:pathLst>
          </a:custGeom>
          <a:ln w="3175">
            <a:solidFill>
              <a:srgbClr val="1D1D1B"/>
            </a:solidFill>
          </a:ln>
        </p:spPr>
        <p:txBody>
          <a:bodyPr wrap="square" lIns="0" tIns="0" rIns="0" bIns="0" rtlCol="0"/>
          <a:lstStyle/>
          <a:p>
            <a:endParaRPr/>
          </a:p>
        </p:txBody>
      </p:sp>
      <p:sp>
        <p:nvSpPr>
          <p:cNvPr id="12" name="object 3">
            <a:extLst>
              <a:ext uri="{FF2B5EF4-FFF2-40B4-BE49-F238E27FC236}">
                <a16:creationId xmlns:a16="http://schemas.microsoft.com/office/drawing/2014/main" id="{116668F5-56EC-05EA-7B32-89657A2AE937}"/>
              </a:ext>
            </a:extLst>
          </p:cNvPr>
          <p:cNvSpPr/>
          <p:nvPr/>
        </p:nvSpPr>
        <p:spPr>
          <a:xfrm flipV="1">
            <a:off x="622300" y="7161530"/>
            <a:ext cx="9438898" cy="45719"/>
          </a:xfrm>
          <a:custGeom>
            <a:avLst/>
            <a:gdLst/>
            <a:ahLst/>
            <a:cxnLst/>
            <a:rect l="l" t="t" r="r" b="b"/>
            <a:pathLst>
              <a:path w="6007100">
                <a:moveTo>
                  <a:pt x="0" y="0"/>
                </a:moveTo>
                <a:lnTo>
                  <a:pt x="6007100" y="0"/>
                </a:lnTo>
              </a:path>
            </a:pathLst>
          </a:custGeom>
          <a:ln w="3175">
            <a:solidFill>
              <a:srgbClr val="1D1D1B"/>
            </a:solidFill>
          </a:ln>
        </p:spPr>
        <p:txBody>
          <a:bodyPr wrap="square" lIns="0" tIns="0" rIns="0" bIns="0" rtlCol="0"/>
          <a:lstStyle/>
          <a:p>
            <a:endParaRPr/>
          </a:p>
        </p:txBody>
      </p:sp>
      <p:sp>
        <p:nvSpPr>
          <p:cNvPr id="9" name="TextBox 8">
            <a:extLst>
              <a:ext uri="{FF2B5EF4-FFF2-40B4-BE49-F238E27FC236}">
                <a16:creationId xmlns:a16="http://schemas.microsoft.com/office/drawing/2014/main" id="{A7449825-CAC7-A703-5955-67958FD4CB61}"/>
              </a:ext>
            </a:extLst>
          </p:cNvPr>
          <p:cNvSpPr txBox="1"/>
          <p:nvPr/>
        </p:nvSpPr>
        <p:spPr>
          <a:xfrm>
            <a:off x="469900" y="7256029"/>
            <a:ext cx="2514600" cy="230832"/>
          </a:xfrm>
          <a:prstGeom prst="rect">
            <a:avLst/>
          </a:prstGeom>
          <a:noFill/>
        </p:spPr>
        <p:txBody>
          <a:bodyPr wrap="square" rtlCol="0">
            <a:spAutoFit/>
          </a:bodyPr>
          <a:lstStyle/>
          <a:p>
            <a:r>
              <a:rPr lang="en-GB" sz="900" dirty="0">
                <a:latin typeface="Poppins SemiBold" panose="00000700000000000000" pitchFamily="2" charset="0"/>
                <a:cs typeface="Poppins SemiBold" panose="00000700000000000000" pitchFamily="2" charset="0"/>
              </a:rPr>
              <a:t>© 2024 Sustainable Business Services</a:t>
            </a:r>
          </a:p>
        </p:txBody>
      </p:sp>
      <p:sp>
        <p:nvSpPr>
          <p:cNvPr id="5" name="object 2">
            <a:extLst>
              <a:ext uri="{FF2B5EF4-FFF2-40B4-BE49-F238E27FC236}">
                <a16:creationId xmlns:a16="http://schemas.microsoft.com/office/drawing/2014/main" id="{6BCA95DD-1A65-45B4-8086-AB526F05E8E6}"/>
              </a:ext>
            </a:extLst>
          </p:cNvPr>
          <p:cNvSpPr txBox="1"/>
          <p:nvPr/>
        </p:nvSpPr>
        <p:spPr>
          <a:xfrm>
            <a:off x="924030" y="1119187"/>
            <a:ext cx="8966202" cy="2339956"/>
          </a:xfrm>
          <a:prstGeom prst="rect">
            <a:avLst/>
          </a:prstGeom>
        </p:spPr>
        <p:txBody>
          <a:bodyPr vert="horz" wrap="square" lIns="0" tIns="8974" rIns="0" bIns="0" rtlCol="0">
            <a:spAutoFit/>
          </a:bodyPr>
          <a:lstStyle/>
          <a:p>
            <a:pPr marL="8976">
              <a:spcBef>
                <a:spcPts val="71"/>
              </a:spcBef>
            </a:pPr>
            <a:r>
              <a:rPr lang="en-US" sz="2000" b="1" spc="-7" dirty="0">
                <a:solidFill>
                  <a:srgbClr val="42722D"/>
                </a:solidFill>
                <a:latin typeface="Poppins-SemiBold"/>
                <a:cs typeface="Poppins-SemiBold"/>
              </a:rPr>
              <a:t>Declaration and sign off</a:t>
            </a:r>
          </a:p>
          <a:p>
            <a:pPr marL="8976"/>
            <a:endParaRPr lang="en-US" sz="100" dirty="0">
              <a:latin typeface="Poppins-SemiBold"/>
              <a:cs typeface="Poppins-SemiBold"/>
            </a:endParaRPr>
          </a:p>
          <a:p>
            <a:pPr marL="62865" marR="277495">
              <a:lnSpc>
                <a:spcPct val="136300"/>
              </a:lnSpc>
              <a:spcBef>
                <a:spcPts val="700"/>
              </a:spcBef>
              <a:tabLst>
                <a:tab pos="167005" algn="l"/>
              </a:tabLst>
            </a:pPr>
            <a:r>
              <a:rPr lang="en-GB" sz="1200" dirty="0">
                <a:latin typeface="Poppins Light" panose="00000400000000000000" pitchFamily="2" charset="0"/>
                <a:cs typeface="Poppins Light" panose="00000400000000000000" pitchFamily="2" charset="0"/>
              </a:rPr>
              <a:t>This report has been created using the Environmental Reporting Guidelines</a:t>
            </a:r>
            <a:r>
              <a:rPr lang="en-GB" sz="1200" dirty="0">
                <a:latin typeface="Aptos Narrow" panose="020B0004020202020204" pitchFamily="34" charset="0"/>
                <a:cs typeface="Poppins Light" panose="00000400000000000000" pitchFamily="2" charset="0"/>
              </a:rPr>
              <a:t>¹</a:t>
            </a:r>
            <a:r>
              <a:rPr lang="en-GB" sz="1200" dirty="0">
                <a:latin typeface="Poppins Light" panose="00000400000000000000" pitchFamily="2" charset="0"/>
                <a:cs typeface="Poppins Light" panose="00000400000000000000" pitchFamily="2" charset="0"/>
              </a:rPr>
              <a:t>, including Streamline Energy &amp; Carbon Reporting</a:t>
            </a:r>
            <a:r>
              <a:rPr lang="en-GB" sz="1200" dirty="0">
                <a:latin typeface="Aptos Narrow" panose="020B0004020202020204" pitchFamily="34" charset="0"/>
                <a:cs typeface="Poppins Light" panose="00000400000000000000" pitchFamily="2" charset="0"/>
              </a:rPr>
              <a:t>¹</a:t>
            </a:r>
            <a:r>
              <a:rPr lang="en-GB" sz="1200" dirty="0">
                <a:latin typeface="Poppins Light" panose="00000400000000000000" pitchFamily="2" charset="0"/>
                <a:cs typeface="Poppins Light" panose="00000400000000000000" pitchFamily="2" charset="0"/>
              </a:rPr>
              <a:t> guidance and PPN 06/21</a:t>
            </a:r>
            <a:r>
              <a:rPr lang="en-GB" sz="1200" dirty="0">
                <a:latin typeface="Aptos Narrow" panose="020B0004020202020204" pitchFamily="34" charset="0"/>
                <a:cs typeface="Poppins Light" panose="00000400000000000000" pitchFamily="2" charset="0"/>
              </a:rPr>
              <a:t>²</a:t>
            </a:r>
            <a:r>
              <a:rPr lang="en-GB" sz="1200" dirty="0">
                <a:latin typeface="Poppins Light" panose="00000400000000000000" pitchFamily="2" charset="0"/>
                <a:cs typeface="Poppins Light" panose="00000400000000000000" pitchFamily="2" charset="0"/>
              </a:rPr>
              <a:t>.  The report uses the operational control approach to establishing </a:t>
            </a:r>
            <a:r>
              <a:rPr lang="en-GB" sz="1200" spc="-25" dirty="0">
                <a:latin typeface="Poppins Light" panose="00000400000000000000" pitchFamily="2" charset="0"/>
                <a:cs typeface="Poppins Light" panose="00000400000000000000" pitchFamily="2" charset="0"/>
              </a:rPr>
              <a:t>the reporting </a:t>
            </a:r>
            <a:r>
              <a:rPr lang="en-GB" sz="1200" dirty="0">
                <a:latin typeface="Poppins Light" panose="00000400000000000000" pitchFamily="2" charset="0"/>
                <a:cs typeface="Poppins Light" panose="00000400000000000000" pitchFamily="2" charset="0"/>
              </a:rPr>
              <a:t>boundary. The methodology adopted is in line with the Greenhouse Gas </a:t>
            </a:r>
            <a:r>
              <a:rPr lang="en-GB" sz="1200" spc="-10" dirty="0">
                <a:latin typeface="Poppins Light" panose="00000400000000000000" pitchFamily="2" charset="0"/>
                <a:cs typeface="Poppins Light" panose="00000400000000000000" pitchFamily="2" charset="0"/>
              </a:rPr>
              <a:t>Protocol</a:t>
            </a:r>
            <a:r>
              <a:rPr lang="en-GB" sz="1200" spc="-10" dirty="0">
                <a:latin typeface="Aptos Narrow" panose="020B0004020202020204" pitchFamily="34" charset="0"/>
                <a:cs typeface="Poppins Light" panose="00000400000000000000" pitchFamily="2" charset="0"/>
              </a:rPr>
              <a:t>³</a:t>
            </a:r>
            <a:r>
              <a:rPr lang="en-GB" sz="1200" spc="-10" dirty="0">
                <a:latin typeface="Poppins Light" panose="00000400000000000000" pitchFamily="2" charset="0"/>
                <a:cs typeface="Poppins Light" panose="00000400000000000000" pitchFamily="2" charset="0"/>
              </a:rPr>
              <a:t> </a:t>
            </a:r>
            <a:r>
              <a:rPr lang="en-GB" sz="1200" dirty="0">
                <a:latin typeface="Poppins Light" panose="00000400000000000000" pitchFamily="2" charset="0"/>
                <a:cs typeface="Poppins Light" panose="00000400000000000000" pitchFamily="2" charset="0"/>
              </a:rPr>
              <a:t>and the Corporate Value Chain (Scope 3 ) Standard</a:t>
            </a:r>
            <a:r>
              <a:rPr lang="en-GB" sz="1200" dirty="0">
                <a:latin typeface="Aptos Narrow" panose="020B0004020202020204" pitchFamily="34" charset="0"/>
                <a:cs typeface="Poppins Light" panose="00000400000000000000" pitchFamily="2" charset="0"/>
              </a:rPr>
              <a:t>⁴</a:t>
            </a:r>
            <a:r>
              <a:rPr lang="en-GB" sz="1200" dirty="0">
                <a:latin typeface="Poppins Light" panose="00000400000000000000" pitchFamily="2" charset="0"/>
                <a:cs typeface="Poppins Light" panose="00000400000000000000" pitchFamily="2" charset="0"/>
              </a:rPr>
              <a:t>. </a:t>
            </a:r>
          </a:p>
          <a:p>
            <a:pPr marL="62865" marR="277495">
              <a:lnSpc>
                <a:spcPct val="136300"/>
              </a:lnSpc>
              <a:spcBef>
                <a:spcPts val="700"/>
              </a:spcBef>
              <a:tabLst>
                <a:tab pos="167005" algn="l"/>
              </a:tabLst>
            </a:pPr>
            <a:r>
              <a:rPr lang="en-GB" sz="1200" dirty="0">
                <a:latin typeface="Poppins Light" panose="00000400000000000000" pitchFamily="2" charset="0"/>
                <a:cs typeface="Poppins Light" panose="00000400000000000000" pitchFamily="2" charset="0"/>
              </a:rPr>
              <a:t>The calculations </a:t>
            </a:r>
            <a:r>
              <a:rPr lang="en-GB" sz="1200" spc="-20" dirty="0">
                <a:latin typeface="Poppins Light" panose="00000400000000000000" pitchFamily="2" charset="0"/>
                <a:cs typeface="Poppins Light" panose="00000400000000000000" pitchFamily="2" charset="0"/>
              </a:rPr>
              <a:t>were </a:t>
            </a:r>
            <a:r>
              <a:rPr lang="en-GB" sz="1200" dirty="0">
                <a:latin typeface="Poppins Light" panose="00000400000000000000" pitchFamily="2" charset="0"/>
                <a:cs typeface="Poppins Light" panose="00000400000000000000" pitchFamily="2" charset="0"/>
              </a:rPr>
              <a:t>completed using the UK </a:t>
            </a:r>
            <a:r>
              <a:rPr lang="en-GB" sz="1200" spc="-10" dirty="0">
                <a:latin typeface="Poppins Light" panose="00000400000000000000" pitchFamily="2" charset="0"/>
                <a:cs typeface="Poppins Light" panose="00000400000000000000" pitchFamily="2" charset="0"/>
              </a:rPr>
              <a:t>Government Greenhouse Gas conversion</a:t>
            </a:r>
            <a:r>
              <a:rPr lang="en-GB" sz="1200" dirty="0">
                <a:latin typeface="Poppins Light" panose="00000400000000000000" pitchFamily="2" charset="0"/>
                <a:cs typeface="Poppins Light" panose="00000400000000000000" pitchFamily="2" charset="0"/>
              </a:rPr>
              <a:t> </a:t>
            </a:r>
            <a:r>
              <a:rPr lang="en-GB" sz="1200" spc="-10" dirty="0">
                <a:latin typeface="Poppins Light" panose="00000400000000000000" pitchFamily="2" charset="0"/>
                <a:cs typeface="Poppins Light" panose="00000400000000000000" pitchFamily="2" charset="0"/>
              </a:rPr>
              <a:t>factors</a:t>
            </a:r>
            <a:r>
              <a:rPr lang="en-GB" sz="1200" spc="-10" dirty="0">
                <a:latin typeface="Aptos Narrow" panose="020B0004020202020204" pitchFamily="34" charset="0"/>
                <a:cs typeface="Poppins Light" panose="00000400000000000000" pitchFamily="2" charset="0"/>
              </a:rPr>
              <a:t>⁵</a:t>
            </a:r>
            <a:r>
              <a:rPr lang="en-GB" sz="1200" spc="-10" dirty="0">
                <a:latin typeface="Poppins Light" panose="00000400000000000000" pitchFamily="2" charset="0"/>
                <a:cs typeface="Poppins Light" panose="00000400000000000000" pitchFamily="2" charset="0"/>
              </a:rPr>
              <a:t> ,notch software, and Small World Consulting environmental input output factors</a:t>
            </a:r>
            <a:r>
              <a:rPr lang="en-GB" sz="1200" spc="-10" dirty="0">
                <a:latin typeface="Aptos Narrow" panose="020B0004020202020204" pitchFamily="34" charset="0"/>
                <a:cs typeface="Poppins Light" panose="00000400000000000000" pitchFamily="2" charset="0"/>
              </a:rPr>
              <a:t>⁶</a:t>
            </a:r>
            <a:r>
              <a:rPr lang="en-GB" sz="1200" spc="-10" dirty="0">
                <a:latin typeface="Poppins Light" panose="00000400000000000000" pitchFamily="2" charset="0"/>
                <a:cs typeface="Poppins Light" panose="00000400000000000000" pitchFamily="2" charset="0"/>
              </a:rPr>
              <a:t>. And reviewed and signed off by SBS.</a:t>
            </a:r>
          </a:p>
          <a:p>
            <a:pPr marL="62865" marR="277495">
              <a:lnSpc>
                <a:spcPct val="136300"/>
              </a:lnSpc>
              <a:spcBef>
                <a:spcPts val="700"/>
              </a:spcBef>
              <a:tabLst>
                <a:tab pos="167005" algn="l"/>
              </a:tabLst>
            </a:pPr>
            <a:r>
              <a:rPr lang="en-GB" sz="1200" spc="-10" dirty="0">
                <a:latin typeface="Poppins Light" panose="00000400000000000000" pitchFamily="2" charset="0"/>
                <a:cs typeface="Poppins Light" panose="00000400000000000000" pitchFamily="2" charset="0"/>
              </a:rPr>
              <a:t>This Carbon Reduction Report &amp; Plan has been reviewed and signed off by the board of directors.</a:t>
            </a:r>
            <a:endParaRPr lang="en-GB" sz="1400" dirty="0">
              <a:latin typeface="Poppins Light" panose="00000400000000000000" pitchFamily="2" charset="0"/>
              <a:cs typeface="Poppins Light" panose="00000400000000000000" pitchFamily="2" charset="0"/>
            </a:endParaRPr>
          </a:p>
        </p:txBody>
      </p:sp>
      <p:sp>
        <p:nvSpPr>
          <p:cNvPr id="6" name="TextBox 5">
            <a:extLst>
              <a:ext uri="{FF2B5EF4-FFF2-40B4-BE49-F238E27FC236}">
                <a16:creationId xmlns:a16="http://schemas.microsoft.com/office/drawing/2014/main" id="{118DD6CA-824A-F7D6-DB70-AAF72BDCB0EF}"/>
              </a:ext>
            </a:extLst>
          </p:cNvPr>
          <p:cNvSpPr txBox="1"/>
          <p:nvPr/>
        </p:nvSpPr>
        <p:spPr>
          <a:xfrm>
            <a:off x="924030" y="3734465"/>
            <a:ext cx="5184670" cy="338554"/>
          </a:xfrm>
          <a:prstGeom prst="rect">
            <a:avLst/>
          </a:prstGeom>
          <a:noFill/>
        </p:spPr>
        <p:txBody>
          <a:bodyPr wrap="square" rtlCol="0">
            <a:spAutoFit/>
          </a:bodyPr>
          <a:lstStyle/>
          <a:p>
            <a:r>
              <a:rPr lang="en-GB" sz="1600" dirty="0">
                <a:latin typeface="Poppins" panose="00000500000000000000" pitchFamily="2" charset="0"/>
                <a:cs typeface="Poppins" panose="00000500000000000000" pitchFamily="2" charset="0"/>
              </a:rPr>
              <a:t>Signed on behalf of Britplas Fabrications</a:t>
            </a:r>
          </a:p>
        </p:txBody>
      </p:sp>
      <p:sp>
        <p:nvSpPr>
          <p:cNvPr id="7" name="TextBox 6">
            <a:extLst>
              <a:ext uri="{FF2B5EF4-FFF2-40B4-BE49-F238E27FC236}">
                <a16:creationId xmlns:a16="http://schemas.microsoft.com/office/drawing/2014/main" id="{63A12524-180A-6195-1119-088517F2F70D}"/>
              </a:ext>
            </a:extLst>
          </p:cNvPr>
          <p:cNvSpPr txBox="1"/>
          <p:nvPr/>
        </p:nvSpPr>
        <p:spPr>
          <a:xfrm>
            <a:off x="1536700" y="4462284"/>
            <a:ext cx="4270270" cy="369332"/>
          </a:xfrm>
          <a:prstGeom prst="rect">
            <a:avLst/>
          </a:prstGeom>
          <a:noFill/>
        </p:spPr>
        <p:txBody>
          <a:bodyPr wrap="square" rtlCol="0">
            <a:spAutoFit/>
          </a:bodyPr>
          <a:lstStyle/>
          <a:p>
            <a:r>
              <a:rPr lang="en-GB" b="1" dirty="0">
                <a:latin typeface="Bradley Hand ITC" panose="03070402050302030203" pitchFamily="66" charset="0"/>
              </a:rPr>
              <a:t>J. Thoms</a:t>
            </a:r>
          </a:p>
        </p:txBody>
      </p:sp>
      <p:sp>
        <p:nvSpPr>
          <p:cNvPr id="8" name="TextBox 7">
            <a:extLst>
              <a:ext uri="{FF2B5EF4-FFF2-40B4-BE49-F238E27FC236}">
                <a16:creationId xmlns:a16="http://schemas.microsoft.com/office/drawing/2014/main" id="{ABE780B7-3C9C-E35E-BE22-67F7A79249EE}"/>
              </a:ext>
            </a:extLst>
          </p:cNvPr>
          <p:cNvSpPr txBox="1"/>
          <p:nvPr/>
        </p:nvSpPr>
        <p:spPr>
          <a:xfrm>
            <a:off x="1381230" y="4951107"/>
            <a:ext cx="4270270" cy="307777"/>
          </a:xfrm>
          <a:prstGeom prst="rect">
            <a:avLst/>
          </a:prstGeom>
          <a:noFill/>
        </p:spPr>
        <p:txBody>
          <a:bodyPr wrap="square" rtlCol="0">
            <a:spAutoFit/>
          </a:bodyPr>
          <a:lstStyle/>
          <a:p>
            <a:r>
              <a:rPr lang="en-US" sz="1400" dirty="0">
                <a:latin typeface="Poppins" panose="00000500000000000000" pitchFamily="2" charset="0"/>
                <a:cs typeface="Poppins" panose="00000500000000000000" pitchFamily="2" charset="0"/>
              </a:rPr>
              <a:t>J</a:t>
            </a:r>
            <a:r>
              <a:rPr lang="en-GB" sz="1400" dirty="0" err="1">
                <a:latin typeface="Poppins" panose="00000500000000000000" pitchFamily="2" charset="0"/>
                <a:cs typeface="Poppins" panose="00000500000000000000" pitchFamily="2" charset="0"/>
              </a:rPr>
              <a:t>odie</a:t>
            </a:r>
            <a:r>
              <a:rPr lang="en-GB" sz="1400" dirty="0">
                <a:latin typeface="Poppins" panose="00000500000000000000" pitchFamily="2" charset="0"/>
                <a:cs typeface="Poppins" panose="00000500000000000000" pitchFamily="2" charset="0"/>
              </a:rPr>
              <a:t> Thoms – Business Systems Manager</a:t>
            </a:r>
          </a:p>
        </p:txBody>
      </p:sp>
      <p:sp>
        <p:nvSpPr>
          <p:cNvPr id="10" name="TextBox 9">
            <a:extLst>
              <a:ext uri="{FF2B5EF4-FFF2-40B4-BE49-F238E27FC236}">
                <a16:creationId xmlns:a16="http://schemas.microsoft.com/office/drawing/2014/main" id="{58692E9F-5100-6580-85B3-65169DA47B56}"/>
              </a:ext>
            </a:extLst>
          </p:cNvPr>
          <p:cNvSpPr txBox="1"/>
          <p:nvPr/>
        </p:nvSpPr>
        <p:spPr>
          <a:xfrm>
            <a:off x="1546888" y="5404349"/>
            <a:ext cx="4270270" cy="261610"/>
          </a:xfrm>
          <a:prstGeom prst="rect">
            <a:avLst/>
          </a:prstGeom>
          <a:noFill/>
        </p:spPr>
        <p:txBody>
          <a:bodyPr wrap="square" rtlCol="0">
            <a:spAutoFit/>
          </a:bodyPr>
          <a:lstStyle/>
          <a:p>
            <a:r>
              <a:rPr lang="en-GB" sz="1100" dirty="0">
                <a:latin typeface="Poppins" panose="00000500000000000000" pitchFamily="2" charset="0"/>
                <a:cs typeface="Poppins" panose="00000500000000000000" pitchFamily="2" charset="0"/>
              </a:rPr>
              <a:t>Date: 14.08.2024</a:t>
            </a:r>
            <a:endParaRPr lang="en-GB" sz="1600" dirty="0">
              <a:latin typeface="Poppins" panose="00000500000000000000" pitchFamily="2" charset="0"/>
              <a:cs typeface="Poppins" panose="00000500000000000000" pitchFamily="2" charset="0"/>
            </a:endParaRPr>
          </a:p>
        </p:txBody>
      </p:sp>
      <p:sp>
        <p:nvSpPr>
          <p:cNvPr id="11" name="object 3">
            <a:extLst>
              <a:ext uri="{FF2B5EF4-FFF2-40B4-BE49-F238E27FC236}">
                <a16:creationId xmlns:a16="http://schemas.microsoft.com/office/drawing/2014/main" id="{B2D26601-B4EC-98B5-6D01-D51B0CFB476C}"/>
              </a:ext>
            </a:extLst>
          </p:cNvPr>
          <p:cNvSpPr/>
          <p:nvPr/>
        </p:nvSpPr>
        <p:spPr>
          <a:xfrm flipV="1">
            <a:off x="641699" y="6204089"/>
            <a:ext cx="9438898" cy="45719"/>
          </a:xfrm>
          <a:custGeom>
            <a:avLst/>
            <a:gdLst/>
            <a:ahLst/>
            <a:cxnLst/>
            <a:rect l="l" t="t" r="r" b="b"/>
            <a:pathLst>
              <a:path w="6007100">
                <a:moveTo>
                  <a:pt x="0" y="0"/>
                </a:moveTo>
                <a:lnTo>
                  <a:pt x="6007100" y="0"/>
                </a:lnTo>
              </a:path>
            </a:pathLst>
          </a:custGeom>
          <a:ln w="3175">
            <a:solidFill>
              <a:srgbClr val="1D1D1B"/>
            </a:solidFill>
          </a:ln>
        </p:spPr>
        <p:txBody>
          <a:bodyPr wrap="square" lIns="0" tIns="0" rIns="0" bIns="0" rtlCol="0"/>
          <a:lstStyle/>
          <a:p>
            <a:endParaRPr/>
          </a:p>
        </p:txBody>
      </p:sp>
      <p:sp>
        <p:nvSpPr>
          <p:cNvPr id="13" name="TextBox 12">
            <a:extLst>
              <a:ext uri="{FF2B5EF4-FFF2-40B4-BE49-F238E27FC236}">
                <a16:creationId xmlns:a16="http://schemas.microsoft.com/office/drawing/2014/main" id="{17BB80CF-7330-808C-4C73-BE55B54A920F}"/>
              </a:ext>
            </a:extLst>
          </p:cNvPr>
          <p:cNvSpPr txBox="1"/>
          <p:nvPr/>
        </p:nvSpPr>
        <p:spPr>
          <a:xfrm>
            <a:off x="622300" y="6308574"/>
            <a:ext cx="9729461" cy="923330"/>
          </a:xfrm>
          <a:prstGeom prst="rect">
            <a:avLst/>
          </a:prstGeom>
          <a:noFill/>
        </p:spPr>
        <p:txBody>
          <a:bodyPr wrap="square" rtlCol="0">
            <a:spAutoFit/>
          </a:bodyPr>
          <a:lstStyle/>
          <a:p>
            <a:r>
              <a:rPr lang="en-US" sz="900">
                <a:latin typeface="Poppins Light" panose="00000400000000000000" pitchFamily="2" charset="0"/>
                <a:cs typeface="Poppins Light" panose="00000400000000000000" pitchFamily="2" charset="0"/>
                <a:hlinkClick r:id="rId2"/>
              </a:rPr>
              <a:t>1 - Environmental reporting guidelines: including Streamlined Energy and Carbon Reporting requirements - GOV.UK (www.gov.uk)</a:t>
            </a:r>
            <a:endParaRPr lang="en-US" sz="1000"/>
          </a:p>
          <a:p>
            <a:r>
              <a:rPr lang="en-US" sz="900">
                <a:latin typeface="Poppins Light" panose="00000400000000000000" pitchFamily="2" charset="0"/>
                <a:cs typeface="Poppins Light" panose="00000400000000000000" pitchFamily="2" charset="0"/>
              </a:rPr>
              <a:t>2</a:t>
            </a:r>
            <a:r>
              <a:rPr lang="en-US" sz="700">
                <a:latin typeface="Poppins Light" panose="00000400000000000000" pitchFamily="2" charset="0"/>
                <a:cs typeface="Poppins Light" panose="00000400000000000000" pitchFamily="2" charset="0"/>
              </a:rPr>
              <a:t> -  </a:t>
            </a:r>
            <a:r>
              <a:rPr lang="en-US" sz="900">
                <a:latin typeface="Poppins Light" panose="00000400000000000000" pitchFamily="2" charset="0"/>
                <a:cs typeface="Poppins Light" panose="00000400000000000000" pitchFamily="2" charset="0"/>
                <a:hlinkClick r:id="rId3"/>
              </a:rPr>
              <a:t>Procurement Policy Note 06/21: Taking account of Carbon Reduction Plans in the procurement of major government contracts - GOV.UK (www.gov.uk)</a:t>
            </a:r>
            <a:endParaRPr lang="en-US" sz="900">
              <a:latin typeface="Poppins Light" panose="00000400000000000000" pitchFamily="2" charset="0"/>
              <a:cs typeface="Poppins Light" panose="00000400000000000000" pitchFamily="2" charset="0"/>
            </a:endParaRPr>
          </a:p>
          <a:p>
            <a:r>
              <a:rPr lang="en-US" sz="900">
                <a:latin typeface="Poppins Light" panose="00000400000000000000" pitchFamily="2" charset="0"/>
                <a:cs typeface="Poppins Light" panose="00000400000000000000" pitchFamily="2" charset="0"/>
              </a:rPr>
              <a:t>3 - </a:t>
            </a:r>
            <a:r>
              <a:rPr lang="en-GB" sz="900">
                <a:latin typeface="Poppins Light" panose="00000400000000000000" pitchFamily="2" charset="0"/>
                <a:cs typeface="Poppins Light" panose="00000400000000000000" pitchFamily="2" charset="0"/>
                <a:hlinkClick r:id="rId4"/>
              </a:rPr>
              <a:t>Homepage | GHG Protocol</a:t>
            </a:r>
            <a:endParaRPr lang="en-GB" sz="900">
              <a:latin typeface="Poppins Light" panose="00000400000000000000" pitchFamily="2" charset="0"/>
              <a:cs typeface="Poppins Light" panose="00000400000000000000" pitchFamily="2" charset="0"/>
            </a:endParaRPr>
          </a:p>
          <a:p>
            <a:r>
              <a:rPr lang="en-GB" sz="900">
                <a:latin typeface="Poppins Light" panose="00000400000000000000" pitchFamily="2" charset="0"/>
                <a:cs typeface="Poppins Light" panose="00000400000000000000" pitchFamily="2" charset="0"/>
              </a:rPr>
              <a:t>4 - </a:t>
            </a:r>
            <a:r>
              <a:rPr lang="it-IT" sz="900">
                <a:latin typeface="Poppins Light" panose="00000400000000000000" pitchFamily="2" charset="0"/>
                <a:cs typeface="Poppins Light" panose="00000400000000000000" pitchFamily="2" charset="0"/>
                <a:hlinkClick r:id="rId5"/>
              </a:rPr>
              <a:t>Corporate Value Chain (Scope 3) Standard | GHG </a:t>
            </a:r>
            <a:r>
              <a:rPr lang="it-IT" sz="900" err="1">
                <a:latin typeface="Poppins Light" panose="00000400000000000000" pitchFamily="2" charset="0"/>
                <a:cs typeface="Poppins Light" panose="00000400000000000000" pitchFamily="2" charset="0"/>
                <a:hlinkClick r:id="rId5"/>
              </a:rPr>
              <a:t>Protocol</a:t>
            </a:r>
            <a:endParaRPr lang="it-IT" sz="900">
              <a:latin typeface="Poppins Light" panose="00000400000000000000" pitchFamily="2" charset="0"/>
              <a:cs typeface="Poppins Light" panose="00000400000000000000" pitchFamily="2" charset="0"/>
            </a:endParaRPr>
          </a:p>
          <a:p>
            <a:r>
              <a:rPr lang="it-IT" sz="900">
                <a:latin typeface="Poppins Light" panose="00000400000000000000" pitchFamily="2" charset="0"/>
                <a:cs typeface="Poppins Light" panose="00000400000000000000" pitchFamily="2" charset="0"/>
              </a:rPr>
              <a:t>5 - </a:t>
            </a:r>
            <a:r>
              <a:rPr lang="en-US" sz="900">
                <a:latin typeface="Poppins Light" panose="00000400000000000000" pitchFamily="2" charset="0"/>
                <a:cs typeface="Poppins Light" panose="00000400000000000000" pitchFamily="2" charset="0"/>
                <a:hlinkClick r:id="rId6"/>
              </a:rPr>
              <a:t>Government conversion factors for company reporting of greenhouse gas emissions - GOV.UK (www.gov.uk)</a:t>
            </a:r>
            <a:endParaRPr lang="en-US" sz="900">
              <a:latin typeface="Poppins Light" panose="00000400000000000000" pitchFamily="2" charset="0"/>
              <a:cs typeface="Poppins Light" panose="00000400000000000000" pitchFamily="2" charset="0"/>
            </a:endParaRPr>
          </a:p>
          <a:p>
            <a:r>
              <a:rPr lang="en-US" sz="900">
                <a:latin typeface="Poppins Light" panose="00000400000000000000" pitchFamily="2" charset="0"/>
                <a:cs typeface="Poppins Light" panose="00000400000000000000" pitchFamily="2" charset="0"/>
              </a:rPr>
              <a:t>6 - </a:t>
            </a:r>
            <a:r>
              <a:rPr lang="en-US" sz="900">
                <a:latin typeface="Poppins Light" panose="00000400000000000000" pitchFamily="2" charset="0"/>
                <a:cs typeface="Poppins Light" panose="00000400000000000000" pitchFamily="2" charset="0"/>
                <a:hlinkClick r:id="rId7"/>
              </a:rPr>
              <a:t>MRIO | Small World Consulting (sw-consulting.co.uk)</a:t>
            </a:r>
            <a:endParaRPr lang="en-GB" sz="900">
              <a:latin typeface="Poppins Light" panose="00000400000000000000" pitchFamily="2" charset="0"/>
              <a:cs typeface="Poppins Light" panose="00000400000000000000" pitchFamily="2" charset="0"/>
            </a:endParaRPr>
          </a:p>
        </p:txBody>
      </p:sp>
      <p:pic>
        <p:nvPicPr>
          <p:cNvPr id="16" name="Picture 15">
            <a:extLst>
              <a:ext uri="{FF2B5EF4-FFF2-40B4-BE49-F238E27FC236}">
                <a16:creationId xmlns:a16="http://schemas.microsoft.com/office/drawing/2014/main" id="{9F27618B-E92F-4BFD-3D45-0BF24ABAFD12}"/>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9933076" y="186046"/>
            <a:ext cx="432635" cy="432635"/>
          </a:xfrm>
          <a:prstGeom prst="rect">
            <a:avLst/>
          </a:prstGeom>
        </p:spPr>
      </p:pic>
      <p:pic>
        <p:nvPicPr>
          <p:cNvPr id="4" name="Picture 3" descr="Blue letters on a black background&#10;&#10;Description automatically generated">
            <a:extLst>
              <a:ext uri="{FF2B5EF4-FFF2-40B4-BE49-F238E27FC236}">
                <a16:creationId xmlns:a16="http://schemas.microsoft.com/office/drawing/2014/main" id="{84FC31D7-5B6F-6CEF-E01E-AEFA823C739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2002" y="188492"/>
            <a:ext cx="1768098" cy="392993"/>
          </a:xfrm>
          <a:prstGeom prst="rect">
            <a:avLst/>
          </a:prstGeom>
        </p:spPr>
      </p:pic>
    </p:spTree>
    <p:extLst>
      <p:ext uri="{BB962C8B-B14F-4D97-AF65-F5344CB8AC3E}">
        <p14:creationId xmlns:p14="http://schemas.microsoft.com/office/powerpoint/2010/main" val="7436094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658CDE-7636-DD5E-19E5-6C1B8CBBB6D8}"/>
              </a:ext>
            </a:extLst>
          </p:cNvPr>
          <p:cNvSpPr txBox="1"/>
          <p:nvPr/>
        </p:nvSpPr>
        <p:spPr>
          <a:xfrm>
            <a:off x="3327400" y="3316585"/>
            <a:ext cx="4038600" cy="923330"/>
          </a:xfrm>
          <a:prstGeom prst="rect">
            <a:avLst/>
          </a:prstGeom>
          <a:noFill/>
        </p:spPr>
        <p:txBody>
          <a:bodyPr wrap="square" rtlCol="0">
            <a:spAutoFit/>
          </a:bodyPr>
          <a:lstStyle/>
          <a:p>
            <a:pPr algn="ctr"/>
            <a:r>
              <a:rPr lang="en-GB" sz="5400" dirty="0">
                <a:solidFill>
                  <a:schemeClr val="bg1"/>
                </a:solidFill>
                <a:latin typeface="Poppins SemiBold" panose="00000700000000000000" pitchFamily="2" charset="0"/>
                <a:cs typeface="Poppins SemiBold" panose="00000700000000000000" pitchFamily="2" charset="0"/>
              </a:rPr>
              <a:t>Glossary</a:t>
            </a:r>
          </a:p>
        </p:txBody>
      </p:sp>
      <p:sp>
        <p:nvSpPr>
          <p:cNvPr id="4" name="object 3">
            <a:extLst>
              <a:ext uri="{FF2B5EF4-FFF2-40B4-BE49-F238E27FC236}">
                <a16:creationId xmlns:a16="http://schemas.microsoft.com/office/drawing/2014/main" id="{D8F481A4-2D4A-0A40-CF4C-3899E7315116}"/>
              </a:ext>
            </a:extLst>
          </p:cNvPr>
          <p:cNvSpPr/>
          <p:nvPr/>
        </p:nvSpPr>
        <p:spPr>
          <a:xfrm flipV="1">
            <a:off x="622300" y="7161530"/>
            <a:ext cx="9438898" cy="45719"/>
          </a:xfrm>
          <a:custGeom>
            <a:avLst/>
            <a:gdLst/>
            <a:ahLst/>
            <a:cxnLst/>
            <a:rect l="l" t="t" r="r" b="b"/>
            <a:pathLst>
              <a:path w="6007100">
                <a:moveTo>
                  <a:pt x="0" y="0"/>
                </a:moveTo>
                <a:lnTo>
                  <a:pt x="6007100" y="0"/>
                </a:lnTo>
              </a:path>
            </a:pathLst>
          </a:custGeom>
          <a:ln w="3175">
            <a:solidFill>
              <a:schemeClr val="bg1"/>
            </a:solidFill>
          </a:ln>
        </p:spPr>
        <p:txBody>
          <a:bodyPr wrap="square" lIns="0" tIns="0" rIns="0" bIns="0" rtlCol="0"/>
          <a:lstStyle/>
          <a:p>
            <a:endParaRPr/>
          </a:p>
        </p:txBody>
      </p:sp>
      <p:pic>
        <p:nvPicPr>
          <p:cNvPr id="3" name="Picture 2" descr="A white text on a black background&#10;&#10;Description automatically generated">
            <a:extLst>
              <a:ext uri="{FF2B5EF4-FFF2-40B4-BE49-F238E27FC236}">
                <a16:creationId xmlns:a16="http://schemas.microsoft.com/office/drawing/2014/main" id="{97DB6DA7-3D3C-CEA8-419D-3CCFBE7610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3420" y="337309"/>
            <a:ext cx="1835280" cy="407926"/>
          </a:xfrm>
          <a:prstGeom prst="rect">
            <a:avLst/>
          </a:prstGeom>
        </p:spPr>
      </p:pic>
      <p:pic>
        <p:nvPicPr>
          <p:cNvPr id="6" name="Picture 5">
            <a:extLst>
              <a:ext uri="{FF2B5EF4-FFF2-40B4-BE49-F238E27FC236}">
                <a16:creationId xmlns:a16="http://schemas.microsoft.com/office/drawing/2014/main" id="{1C3E6F89-B50A-DFD5-E14A-10E444CE822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933076" y="186046"/>
            <a:ext cx="432635" cy="432635"/>
          </a:xfrm>
          <a:prstGeom prst="rect">
            <a:avLst/>
          </a:prstGeom>
        </p:spPr>
      </p:pic>
    </p:spTree>
    <p:extLst>
      <p:ext uri="{BB962C8B-B14F-4D97-AF65-F5344CB8AC3E}">
        <p14:creationId xmlns:p14="http://schemas.microsoft.com/office/powerpoint/2010/main" val="10878632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012366" y="224774"/>
            <a:ext cx="2668668" cy="170644"/>
          </a:xfrm>
          <a:prstGeom prst="rect">
            <a:avLst/>
          </a:prstGeom>
        </p:spPr>
        <p:txBody>
          <a:bodyPr vert="horz" wrap="square" lIns="0" tIns="8974" rIns="0" bIns="0" rtlCol="0">
            <a:spAutoFit/>
          </a:bodyPr>
          <a:lstStyle/>
          <a:p>
            <a:pPr marL="8976" algn="ctr">
              <a:spcBef>
                <a:spcPts val="71"/>
              </a:spcBef>
            </a:pPr>
            <a:r>
              <a:rPr lang="en-GB" sz="1050" b="1" dirty="0">
                <a:solidFill>
                  <a:srgbClr val="1D1D1B"/>
                </a:solidFill>
                <a:latin typeface="Poppins-SemiBold"/>
                <a:cs typeface="Poppins-SemiBold"/>
              </a:rPr>
              <a:t>Glossary</a:t>
            </a:r>
            <a:endParaRPr sz="1050" dirty="0">
              <a:latin typeface="Poppins-SemiBold"/>
              <a:cs typeface="Poppins-SemiBold"/>
            </a:endParaRPr>
          </a:p>
        </p:txBody>
      </p:sp>
      <p:sp>
        <p:nvSpPr>
          <p:cNvPr id="3" name="object 3"/>
          <p:cNvSpPr/>
          <p:nvPr/>
        </p:nvSpPr>
        <p:spPr>
          <a:xfrm>
            <a:off x="3225476" y="545902"/>
            <a:ext cx="4244922" cy="0"/>
          </a:xfrm>
          <a:custGeom>
            <a:avLst/>
            <a:gdLst/>
            <a:ahLst/>
            <a:cxnLst/>
            <a:rect l="l" t="t" r="r" b="b"/>
            <a:pathLst>
              <a:path w="6007100">
                <a:moveTo>
                  <a:pt x="0" y="0"/>
                </a:moveTo>
                <a:lnTo>
                  <a:pt x="6007100" y="0"/>
                </a:lnTo>
              </a:path>
            </a:pathLst>
          </a:custGeom>
          <a:ln w="3175">
            <a:solidFill>
              <a:srgbClr val="1D1D1B"/>
            </a:solidFill>
          </a:ln>
        </p:spPr>
        <p:txBody>
          <a:bodyPr wrap="square" lIns="0" tIns="0" rIns="0" bIns="0" rtlCol="0"/>
          <a:lstStyle/>
          <a:p>
            <a:endParaRPr/>
          </a:p>
        </p:txBody>
      </p:sp>
      <p:sp>
        <p:nvSpPr>
          <p:cNvPr id="12" name="object 3">
            <a:extLst>
              <a:ext uri="{FF2B5EF4-FFF2-40B4-BE49-F238E27FC236}">
                <a16:creationId xmlns:a16="http://schemas.microsoft.com/office/drawing/2014/main" id="{116668F5-56EC-05EA-7B32-89657A2AE937}"/>
              </a:ext>
            </a:extLst>
          </p:cNvPr>
          <p:cNvSpPr/>
          <p:nvPr/>
        </p:nvSpPr>
        <p:spPr>
          <a:xfrm flipV="1">
            <a:off x="622300" y="7161530"/>
            <a:ext cx="9438898" cy="45719"/>
          </a:xfrm>
          <a:custGeom>
            <a:avLst/>
            <a:gdLst/>
            <a:ahLst/>
            <a:cxnLst/>
            <a:rect l="l" t="t" r="r" b="b"/>
            <a:pathLst>
              <a:path w="6007100">
                <a:moveTo>
                  <a:pt x="0" y="0"/>
                </a:moveTo>
                <a:lnTo>
                  <a:pt x="6007100" y="0"/>
                </a:lnTo>
              </a:path>
            </a:pathLst>
          </a:custGeom>
          <a:ln w="3175">
            <a:solidFill>
              <a:srgbClr val="1D1D1B"/>
            </a:solidFill>
          </a:ln>
        </p:spPr>
        <p:txBody>
          <a:bodyPr wrap="square" lIns="0" tIns="0" rIns="0" bIns="0" rtlCol="0"/>
          <a:lstStyle/>
          <a:p>
            <a:endParaRPr/>
          </a:p>
        </p:txBody>
      </p:sp>
      <p:sp>
        <p:nvSpPr>
          <p:cNvPr id="9" name="TextBox 8">
            <a:extLst>
              <a:ext uri="{FF2B5EF4-FFF2-40B4-BE49-F238E27FC236}">
                <a16:creationId xmlns:a16="http://schemas.microsoft.com/office/drawing/2014/main" id="{A7449825-CAC7-A703-5955-67958FD4CB61}"/>
              </a:ext>
            </a:extLst>
          </p:cNvPr>
          <p:cNvSpPr txBox="1"/>
          <p:nvPr/>
        </p:nvSpPr>
        <p:spPr>
          <a:xfrm>
            <a:off x="469900" y="7256029"/>
            <a:ext cx="2514600" cy="230832"/>
          </a:xfrm>
          <a:prstGeom prst="rect">
            <a:avLst/>
          </a:prstGeom>
          <a:noFill/>
        </p:spPr>
        <p:txBody>
          <a:bodyPr wrap="square" rtlCol="0">
            <a:spAutoFit/>
          </a:bodyPr>
          <a:lstStyle/>
          <a:p>
            <a:r>
              <a:rPr lang="en-GB" sz="900" dirty="0">
                <a:latin typeface="Poppins SemiBold" panose="00000700000000000000" pitchFamily="2" charset="0"/>
                <a:cs typeface="Poppins SemiBold" panose="00000700000000000000" pitchFamily="2" charset="0"/>
              </a:rPr>
              <a:t>© 2024 Sustainable Business Services</a:t>
            </a:r>
          </a:p>
        </p:txBody>
      </p:sp>
      <p:graphicFrame>
        <p:nvGraphicFramePr>
          <p:cNvPr id="10" name="Table 6">
            <a:extLst>
              <a:ext uri="{FF2B5EF4-FFF2-40B4-BE49-F238E27FC236}">
                <a16:creationId xmlns:a16="http://schemas.microsoft.com/office/drawing/2014/main" id="{41C1A745-D485-0959-532C-CB7870DF60A1}"/>
              </a:ext>
            </a:extLst>
          </p:cNvPr>
          <p:cNvGraphicFramePr>
            <a:graphicFrameLocks noGrp="1"/>
          </p:cNvGraphicFramePr>
          <p:nvPr>
            <p:extLst>
              <p:ext uri="{D42A27DB-BD31-4B8C-83A1-F6EECF244321}">
                <p14:modId xmlns:p14="http://schemas.microsoft.com/office/powerpoint/2010/main" val="1694186589"/>
              </p:ext>
            </p:extLst>
          </p:nvPr>
        </p:nvGraphicFramePr>
        <p:xfrm>
          <a:off x="317500" y="1101165"/>
          <a:ext cx="10134600" cy="5659120"/>
        </p:xfrm>
        <a:graphic>
          <a:graphicData uri="http://schemas.openxmlformats.org/drawingml/2006/table">
            <a:tbl>
              <a:tblPr firstRow="1" bandRow="1">
                <a:tableStyleId>{C083E6E3-FA7D-4D7B-A595-EF9225AFEA82}</a:tableStyleId>
              </a:tblPr>
              <a:tblGrid>
                <a:gridCol w="3200400">
                  <a:extLst>
                    <a:ext uri="{9D8B030D-6E8A-4147-A177-3AD203B41FA5}">
                      <a16:colId xmlns:a16="http://schemas.microsoft.com/office/drawing/2014/main" val="157720947"/>
                    </a:ext>
                  </a:extLst>
                </a:gridCol>
                <a:gridCol w="6934200">
                  <a:extLst>
                    <a:ext uri="{9D8B030D-6E8A-4147-A177-3AD203B41FA5}">
                      <a16:colId xmlns:a16="http://schemas.microsoft.com/office/drawing/2014/main" val="4202736246"/>
                    </a:ext>
                  </a:extLst>
                </a:gridCol>
              </a:tblGrid>
              <a:tr h="370840">
                <a:tc>
                  <a:txBody>
                    <a:bodyPr/>
                    <a:lstStyle/>
                    <a:p>
                      <a:r>
                        <a:rPr lang="en-GB" dirty="0">
                          <a:latin typeface="Poppins SemiBold" panose="00000700000000000000" pitchFamily="2" charset="0"/>
                          <a:cs typeface="Poppins SemiBold" panose="00000700000000000000" pitchFamily="2" charset="0"/>
                        </a:rPr>
                        <a:t>Term</a:t>
                      </a:r>
                    </a:p>
                  </a:txBody>
                  <a:tcPr/>
                </a:tc>
                <a:tc>
                  <a:txBody>
                    <a:bodyPr/>
                    <a:lstStyle/>
                    <a:p>
                      <a:r>
                        <a:rPr lang="en-GB" dirty="0">
                          <a:latin typeface="Poppins SemiBold" panose="00000700000000000000" pitchFamily="2" charset="0"/>
                          <a:cs typeface="Poppins SemiBold" panose="00000700000000000000" pitchFamily="2" charset="0"/>
                        </a:rPr>
                        <a:t>Definition</a:t>
                      </a:r>
                    </a:p>
                  </a:txBody>
                  <a:tcPr/>
                </a:tc>
                <a:extLst>
                  <a:ext uri="{0D108BD9-81ED-4DB2-BD59-A6C34878D82A}">
                    <a16:rowId xmlns:a16="http://schemas.microsoft.com/office/drawing/2014/main" val="1536189220"/>
                  </a:ext>
                </a:extLst>
              </a:tr>
              <a:tr h="370840">
                <a:tc>
                  <a:txBody>
                    <a:bodyPr/>
                    <a:lstStyle/>
                    <a:p>
                      <a:r>
                        <a:rPr lang="en-GB" sz="1400" dirty="0">
                          <a:latin typeface="Poppins Light" panose="00000400000000000000" pitchFamily="2" charset="0"/>
                          <a:cs typeface="Poppins Light" panose="00000400000000000000" pitchFamily="2" charset="0"/>
                        </a:rPr>
                        <a:t>Carbon dioxide equivalent (Co²e)</a:t>
                      </a:r>
                    </a:p>
                  </a:txBody>
                  <a:tcPr/>
                </a:tc>
                <a:tc>
                  <a:txBody>
                    <a:bodyPr/>
                    <a:lstStyle/>
                    <a:p>
                      <a:r>
                        <a:rPr lang="en-GB" sz="1000" dirty="0">
                          <a:latin typeface="Poppins Light" panose="00000400000000000000" pitchFamily="2" charset="0"/>
                          <a:cs typeface="Poppins Light" panose="00000400000000000000" pitchFamily="2" charset="0"/>
                        </a:rPr>
                        <a:t>Carbon dioxide equivalent (CO2e) is the unit of measurement which allows different greenhouse gases to be compared on a like for like basis</a:t>
                      </a:r>
                    </a:p>
                    <a:p>
                      <a:r>
                        <a:rPr lang="en-GB" sz="1000" dirty="0">
                          <a:latin typeface="Poppins Light" panose="00000400000000000000" pitchFamily="2" charset="0"/>
                          <a:cs typeface="Poppins Light" panose="00000400000000000000" pitchFamily="2" charset="0"/>
                        </a:rPr>
                        <a:t>relative to one unit of CO2.</a:t>
                      </a:r>
                    </a:p>
                  </a:txBody>
                  <a:tcPr/>
                </a:tc>
                <a:extLst>
                  <a:ext uri="{0D108BD9-81ED-4DB2-BD59-A6C34878D82A}">
                    <a16:rowId xmlns:a16="http://schemas.microsoft.com/office/drawing/2014/main" val="1253068236"/>
                  </a:ext>
                </a:extLst>
              </a:tr>
              <a:tr h="370840">
                <a:tc>
                  <a:txBody>
                    <a:bodyPr/>
                    <a:lstStyle/>
                    <a:p>
                      <a:r>
                        <a:rPr lang="en-GB" sz="1400" dirty="0">
                          <a:solidFill>
                            <a:schemeClr val="tx1"/>
                          </a:solidFill>
                          <a:latin typeface="Poppins Light" panose="00000400000000000000" pitchFamily="2" charset="0"/>
                          <a:cs typeface="Poppins Light" panose="00000400000000000000" pitchFamily="2" charset="0"/>
                        </a:rPr>
                        <a:t>Intensity indicator</a:t>
                      </a:r>
                      <a:endParaRPr lang="en-GB" sz="1400" dirty="0">
                        <a:latin typeface="Poppins Light" panose="00000400000000000000" pitchFamily="2" charset="0"/>
                        <a:cs typeface="Poppins Light" panose="00000400000000000000" pitchFamily="2" charset="0"/>
                      </a:endParaRPr>
                    </a:p>
                  </a:txBody>
                  <a:tcPr/>
                </a:tc>
                <a:tc>
                  <a:txBody>
                    <a:bodyPr/>
                    <a:lstStyle/>
                    <a:p>
                      <a:r>
                        <a:rPr lang="en-GB" sz="1000" b="0" i="0" dirty="0">
                          <a:solidFill>
                            <a:schemeClr val="tx1"/>
                          </a:solidFill>
                          <a:effectLst/>
                          <a:latin typeface="Poppins Light" panose="00000400000000000000" pitchFamily="2" charset="0"/>
                          <a:ea typeface="+mn-ea"/>
                          <a:cs typeface="Poppins Light" panose="00000400000000000000" pitchFamily="2" charset="0"/>
                        </a:rPr>
                        <a:t>Intensity indicators compare emissions data with an appropriate business metric or financial indicator, such as staff numbers, to allow comparison over time or with other organisations</a:t>
                      </a:r>
                      <a:endParaRPr lang="en-GB" sz="1000" dirty="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2503110543"/>
                  </a:ext>
                </a:extLst>
              </a:tr>
              <a:tr h="370840">
                <a:tc>
                  <a:txBody>
                    <a:bodyPr/>
                    <a:lstStyle/>
                    <a:p>
                      <a:r>
                        <a:rPr lang="en-GB" sz="1400" dirty="0">
                          <a:latin typeface="Poppins Light" panose="00000400000000000000" pitchFamily="2" charset="0"/>
                          <a:cs typeface="Poppins Light" panose="00000400000000000000" pitchFamily="2" charset="0"/>
                        </a:rPr>
                        <a:t>Organisational boundaries</a:t>
                      </a:r>
                    </a:p>
                  </a:txBody>
                  <a:tcPr/>
                </a:tc>
                <a:tc>
                  <a:txBody>
                    <a:bodyPr/>
                    <a:lstStyle/>
                    <a:p>
                      <a:r>
                        <a:rPr lang="en-GB" sz="1000" b="0" i="0" u="none" strike="noStrike" baseline="0" dirty="0">
                          <a:solidFill>
                            <a:schemeClr val="tx1"/>
                          </a:solidFill>
                          <a:latin typeface="Poppins Light" panose="00000400000000000000" pitchFamily="2" charset="0"/>
                          <a:ea typeface="+mn-ea"/>
                          <a:cs typeface="Poppins Light" panose="00000400000000000000" pitchFamily="2" charset="0"/>
                        </a:rPr>
                        <a:t>In setting organizational boundaries, a company selects an approach for consolidating GHG emissions and then consistently applies the selected approach to define those businesses and operations that constitute the company for the purpose of accounting and reporting GHG emissions.</a:t>
                      </a:r>
                      <a:endParaRPr lang="en-GB" sz="1000" dirty="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383498319"/>
                  </a:ext>
                </a:extLst>
              </a:tr>
              <a:tr h="370840">
                <a:tc>
                  <a:txBody>
                    <a:bodyPr/>
                    <a:lstStyle/>
                    <a:p>
                      <a:r>
                        <a:rPr lang="en-GB" sz="1400" b="0" u="none" dirty="0">
                          <a:solidFill>
                            <a:schemeClr val="tx1"/>
                          </a:solidFill>
                          <a:latin typeface="Poppins Light" panose="00000400000000000000" pitchFamily="2" charset="0"/>
                          <a:cs typeface="Poppins Light" panose="00000400000000000000" pitchFamily="2" charset="0"/>
                          <a:hlinkClick r:id="rId2">
                            <a:extLst>
                              <a:ext uri="{A12FA001-AC4F-418D-AE19-62706E023703}">
                                <ahyp:hlinkClr xmlns:ahyp="http://schemas.microsoft.com/office/drawing/2018/hyperlinkcolor" val="tx"/>
                              </a:ext>
                            </a:extLst>
                          </a:hlinkClick>
                        </a:rPr>
                        <a:t>Greenhouse</a:t>
                      </a:r>
                      <a:r>
                        <a:rPr lang="en-GB" sz="1400" b="0" u="none" dirty="0">
                          <a:solidFill>
                            <a:schemeClr val="tx1"/>
                          </a:solidFill>
                          <a:latin typeface="Poppins Light" panose="00000400000000000000" pitchFamily="2" charset="0"/>
                          <a:cs typeface="Poppins Light" panose="00000400000000000000" pitchFamily="2" charset="0"/>
                        </a:rPr>
                        <a:t> Gas </a:t>
                      </a:r>
                      <a:r>
                        <a:rPr lang="en-GB" sz="1400" b="0" u="none" spc="-10" dirty="0">
                          <a:solidFill>
                            <a:schemeClr val="tx1"/>
                          </a:solidFill>
                          <a:latin typeface="Poppins Light" panose="00000400000000000000" pitchFamily="2" charset="0"/>
                          <a:cs typeface="Poppins Light" panose="00000400000000000000" pitchFamily="2" charset="0"/>
                        </a:rPr>
                        <a:t>Protocol </a:t>
                      </a:r>
                      <a:endParaRPr lang="en-GB" sz="1400" b="0" u="none" dirty="0">
                        <a:solidFill>
                          <a:schemeClr val="tx1"/>
                        </a:solidFill>
                        <a:latin typeface="Poppins Light" panose="00000400000000000000" pitchFamily="2" charset="0"/>
                        <a:cs typeface="Poppins Light" panose="00000400000000000000" pitchFamily="2" charset="0"/>
                      </a:endParaRPr>
                    </a:p>
                  </a:txBody>
                  <a:tcPr/>
                </a:tc>
                <a:tc>
                  <a:txBody>
                    <a:bodyPr/>
                    <a:lstStyle/>
                    <a:p>
                      <a:r>
                        <a:rPr lang="en-GB" sz="1000" b="0" i="0" dirty="0">
                          <a:solidFill>
                            <a:schemeClr val="tx1"/>
                          </a:solidFill>
                          <a:effectLst/>
                          <a:latin typeface="Poppins Light" panose="00000400000000000000" pitchFamily="2" charset="0"/>
                          <a:ea typeface="+mn-ea"/>
                          <a:cs typeface="Poppins Light" panose="00000400000000000000" pitchFamily="2" charset="0"/>
                        </a:rPr>
                        <a:t>GHG Protocol supplies the world's most widely used greenhouse gas accounting standards</a:t>
                      </a:r>
                      <a:endParaRPr lang="en-GB" sz="1000" dirty="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991181934"/>
                  </a:ext>
                </a:extLst>
              </a:tr>
              <a:tr h="370840">
                <a:tc>
                  <a:txBody>
                    <a:bodyPr/>
                    <a:lstStyle/>
                    <a:p>
                      <a:r>
                        <a:rPr lang="en-GB" sz="1400" dirty="0">
                          <a:latin typeface="Poppins Light" panose="00000400000000000000" pitchFamily="2" charset="0"/>
                          <a:cs typeface="Poppins Light" panose="00000400000000000000" pitchFamily="2" charset="0"/>
                        </a:rPr>
                        <a:t>UK </a:t>
                      </a:r>
                      <a:r>
                        <a:rPr lang="en-GB" sz="1400" spc="-10" dirty="0">
                          <a:latin typeface="Poppins Light" panose="00000400000000000000" pitchFamily="2" charset="0"/>
                          <a:cs typeface="Poppins Light" panose="00000400000000000000" pitchFamily="2" charset="0"/>
                        </a:rPr>
                        <a:t>Government </a:t>
                      </a:r>
                      <a:r>
                        <a:rPr lang="en-GB" sz="1400" dirty="0">
                          <a:latin typeface="Poppins Light" panose="00000400000000000000" pitchFamily="2" charset="0"/>
                          <a:cs typeface="Poppins Light" panose="00000400000000000000" pitchFamily="2" charset="0"/>
                        </a:rPr>
                        <a:t>emissions </a:t>
                      </a:r>
                      <a:r>
                        <a:rPr lang="en-GB" sz="1400" spc="-10" dirty="0">
                          <a:latin typeface="Poppins Light" panose="00000400000000000000" pitchFamily="2" charset="0"/>
                          <a:cs typeface="Poppins Light" panose="00000400000000000000" pitchFamily="2" charset="0"/>
                        </a:rPr>
                        <a:t>factors</a:t>
                      </a:r>
                      <a:endParaRPr lang="en-GB" sz="1400" dirty="0">
                        <a:latin typeface="Poppins Light" panose="00000400000000000000" pitchFamily="2" charset="0"/>
                        <a:cs typeface="Poppins Light" panose="00000400000000000000" pitchFamily="2" charset="0"/>
                      </a:endParaRPr>
                    </a:p>
                  </a:txBody>
                  <a:tcPr/>
                </a:tc>
                <a:tc>
                  <a:txBody>
                    <a:bodyPr/>
                    <a:lstStyle/>
                    <a:p>
                      <a:r>
                        <a:rPr lang="en-GB" sz="1000" b="0" i="0" dirty="0">
                          <a:solidFill>
                            <a:schemeClr val="tx1"/>
                          </a:solidFill>
                          <a:effectLst/>
                          <a:latin typeface="Poppins Light" panose="00000400000000000000" pitchFamily="2" charset="0"/>
                          <a:ea typeface="+mn-ea"/>
                          <a:cs typeface="Poppins Light" panose="00000400000000000000" pitchFamily="2" charset="0"/>
                        </a:rPr>
                        <a:t>These emission conversion factors are for use by UK and international organisations to report on and are updated annually, greenhouse gas emissions. From: Department for Business, Energy &amp; Industrial Strategy</a:t>
                      </a:r>
                      <a:endParaRPr lang="en-GB" sz="1000" dirty="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2173259307"/>
                  </a:ext>
                </a:extLst>
              </a:tr>
              <a:tr h="370840">
                <a:tc>
                  <a:txBody>
                    <a:bodyPr/>
                    <a:lstStyle/>
                    <a:p>
                      <a:r>
                        <a:rPr lang="en-GB" sz="1400" dirty="0">
                          <a:latin typeface="Poppins Light" panose="00000400000000000000" pitchFamily="2" charset="0"/>
                          <a:cs typeface="Poppins Light" panose="00000400000000000000" pitchFamily="2" charset="0"/>
                        </a:rPr>
                        <a:t>Scope 1</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000" dirty="0">
                          <a:latin typeface="Poppins Light" panose="00000400000000000000" pitchFamily="2" charset="0"/>
                          <a:cs typeface="Poppins Light" panose="00000400000000000000" pitchFamily="2" charset="0"/>
                        </a:rPr>
                        <a:t>Direct emissions that result from activities within your organisation’s control. This might include on-site fuel combustion, manufacturing and process emissions, refrigerant losses and company vehicles.</a:t>
                      </a:r>
                    </a:p>
                  </a:txBody>
                  <a:tcPr/>
                </a:tc>
                <a:extLst>
                  <a:ext uri="{0D108BD9-81ED-4DB2-BD59-A6C34878D82A}">
                    <a16:rowId xmlns:a16="http://schemas.microsoft.com/office/drawing/2014/main" val="2976109251"/>
                  </a:ext>
                </a:extLst>
              </a:tr>
              <a:tr h="370840">
                <a:tc>
                  <a:txBody>
                    <a:bodyPr/>
                    <a:lstStyle/>
                    <a:p>
                      <a:r>
                        <a:rPr lang="en-GB" sz="1400" dirty="0">
                          <a:latin typeface="Poppins Light" panose="00000400000000000000" pitchFamily="2" charset="0"/>
                          <a:cs typeface="Poppins Light" panose="00000400000000000000" pitchFamily="2" charset="0"/>
                        </a:rPr>
                        <a:t>Scope 2</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000" dirty="0">
                          <a:latin typeface="Poppins Light" panose="00000400000000000000" pitchFamily="2" charset="0"/>
                          <a:cs typeface="Poppins Light" panose="00000400000000000000" pitchFamily="2" charset="0"/>
                        </a:rPr>
                        <a:t>Indirect emissions from any electricity, heat or steam you purchase and use. Although you’re not directly in control of the emissions, by using the energy you are indirectly responsible for the release of CO2.</a:t>
                      </a:r>
                    </a:p>
                  </a:txBody>
                  <a:tcPr/>
                </a:tc>
                <a:extLst>
                  <a:ext uri="{0D108BD9-81ED-4DB2-BD59-A6C34878D82A}">
                    <a16:rowId xmlns:a16="http://schemas.microsoft.com/office/drawing/2014/main" val="1966336260"/>
                  </a:ext>
                </a:extLst>
              </a:tr>
              <a:tr h="370840">
                <a:tc>
                  <a:txBody>
                    <a:bodyPr/>
                    <a:lstStyle/>
                    <a:p>
                      <a:r>
                        <a:rPr lang="en-GB" sz="1400" dirty="0">
                          <a:latin typeface="Poppins Light" panose="00000400000000000000" pitchFamily="2" charset="0"/>
                          <a:cs typeface="Poppins Light" panose="00000400000000000000" pitchFamily="2" charset="0"/>
                        </a:rPr>
                        <a:t>Scope 3</a:t>
                      </a:r>
                    </a:p>
                  </a:txBody>
                  <a:tcPr/>
                </a:tc>
                <a:tc>
                  <a:txBody>
                    <a:bodyPr/>
                    <a:lstStyle/>
                    <a:p>
                      <a:r>
                        <a:rPr lang="en-GB" sz="1000" dirty="0">
                          <a:latin typeface="Poppins Light" panose="00000400000000000000" pitchFamily="2" charset="0"/>
                          <a:cs typeface="Poppins Light" panose="00000400000000000000" pitchFamily="2" charset="0"/>
                        </a:rPr>
                        <a:t>Includes all other  indirect emissions that occur in a company value chain, </a:t>
                      </a:r>
                      <a:r>
                        <a:rPr lang="en-GB" sz="1000" dirty="0" err="1">
                          <a:latin typeface="Poppins Light" panose="00000400000000000000" pitchFamily="2" charset="0"/>
                          <a:cs typeface="Poppins Light" panose="00000400000000000000" pitchFamily="2" charset="0"/>
                        </a:rPr>
                        <a:t>eg</a:t>
                      </a:r>
                      <a:r>
                        <a:rPr lang="en-GB" sz="1000" dirty="0">
                          <a:latin typeface="Poppins Light" panose="00000400000000000000" pitchFamily="2" charset="0"/>
                          <a:cs typeface="Poppins Light" panose="00000400000000000000" pitchFamily="2" charset="0"/>
                        </a:rPr>
                        <a:t> purchased goods, travel and waste disposal</a:t>
                      </a:r>
                    </a:p>
                  </a:txBody>
                  <a:tcPr/>
                </a:tc>
                <a:extLst>
                  <a:ext uri="{0D108BD9-81ED-4DB2-BD59-A6C34878D82A}">
                    <a16:rowId xmlns:a16="http://schemas.microsoft.com/office/drawing/2014/main" val="823105277"/>
                  </a:ext>
                </a:extLst>
              </a:tr>
              <a:tr h="370840">
                <a:tc>
                  <a:txBody>
                    <a:bodyPr/>
                    <a:lstStyle/>
                    <a:p>
                      <a:r>
                        <a:rPr lang="en-GB" sz="1400" dirty="0">
                          <a:latin typeface="Poppins Light" panose="00000400000000000000" pitchFamily="2" charset="0"/>
                          <a:cs typeface="Poppins Light" panose="00000400000000000000" pitchFamily="2" charset="0"/>
                        </a:rPr>
                        <a:t>Carbon footprint</a:t>
                      </a:r>
                    </a:p>
                  </a:txBody>
                  <a:tcPr/>
                </a:tc>
                <a:tc>
                  <a:txBody>
                    <a:bodyPr/>
                    <a:lstStyle/>
                    <a:p>
                      <a:r>
                        <a:rPr lang="en-GB" sz="1000" dirty="0">
                          <a:latin typeface="Poppins Light" panose="00000400000000000000" pitchFamily="2" charset="0"/>
                          <a:cs typeface="Poppins Light" panose="00000400000000000000" pitchFamily="2" charset="0"/>
                        </a:rPr>
                        <a:t>A carbon footprint is the total greenhouse gas (GHG) emissions caused directly and indirectly by an individual, organisation, event or product,</a:t>
                      </a:r>
                    </a:p>
                    <a:p>
                      <a:r>
                        <a:rPr lang="en-GB" sz="1000" dirty="0">
                          <a:latin typeface="Poppins Light" panose="00000400000000000000" pitchFamily="2" charset="0"/>
                          <a:cs typeface="Poppins Light" panose="00000400000000000000" pitchFamily="2" charset="0"/>
                        </a:rPr>
                        <a:t>and is expressed as a carbon dioxide equivalent (CO2e</a:t>
                      </a:r>
                    </a:p>
                  </a:txBody>
                  <a:tcPr/>
                </a:tc>
                <a:extLst>
                  <a:ext uri="{0D108BD9-81ED-4DB2-BD59-A6C34878D82A}">
                    <a16:rowId xmlns:a16="http://schemas.microsoft.com/office/drawing/2014/main" val="825919550"/>
                  </a:ext>
                </a:extLst>
              </a:tr>
              <a:tr h="370840">
                <a:tc>
                  <a:txBody>
                    <a:bodyPr/>
                    <a:lstStyle/>
                    <a:p>
                      <a:r>
                        <a:rPr lang="en-GB" sz="1400" dirty="0">
                          <a:latin typeface="Poppins Light" panose="00000400000000000000" pitchFamily="2" charset="0"/>
                          <a:cs typeface="Poppins Light" panose="00000400000000000000" pitchFamily="2" charset="0"/>
                        </a:rPr>
                        <a:t>Benchmark year</a:t>
                      </a:r>
                    </a:p>
                  </a:txBody>
                  <a:tcPr/>
                </a:tc>
                <a:tc>
                  <a:txBody>
                    <a:bodyPr/>
                    <a:lstStyle/>
                    <a:p>
                      <a:r>
                        <a:rPr lang="en-GB" sz="1000" dirty="0">
                          <a:latin typeface="Poppins Light" panose="00000400000000000000" pitchFamily="2" charset="0"/>
                          <a:cs typeface="Poppins Light" panose="00000400000000000000" pitchFamily="2" charset="0"/>
                        </a:rPr>
                        <a:t>The initial reporting year to be used to set reduction targets against</a:t>
                      </a:r>
                    </a:p>
                  </a:txBody>
                  <a:tcPr/>
                </a:tc>
                <a:extLst>
                  <a:ext uri="{0D108BD9-81ED-4DB2-BD59-A6C34878D82A}">
                    <a16:rowId xmlns:a16="http://schemas.microsoft.com/office/drawing/2014/main" val="1195520783"/>
                  </a:ext>
                </a:extLst>
              </a:tr>
              <a:tr h="479985">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400" dirty="0">
                          <a:latin typeface="Poppins Light" panose="00000400000000000000" pitchFamily="2" charset="0"/>
                          <a:cs typeface="Poppins Light" panose="00000400000000000000" pitchFamily="2" charset="0"/>
                        </a:rPr>
                        <a:t>Operational control </a:t>
                      </a:r>
                    </a:p>
                    <a:p>
                      <a:endParaRPr lang="en-GB" sz="1400" dirty="0">
                        <a:latin typeface="Poppins Light" panose="00000400000000000000" pitchFamily="2" charset="0"/>
                        <a:cs typeface="Poppins Light" panose="00000400000000000000" pitchFamily="2" charset="0"/>
                      </a:endParaRPr>
                    </a:p>
                  </a:txBody>
                  <a:tcPr/>
                </a:tc>
                <a:tc>
                  <a:txBody>
                    <a:bodyPr/>
                    <a:lstStyle/>
                    <a:p>
                      <a:r>
                        <a:rPr lang="en-GB" sz="1000" b="0" i="0" u="none" strike="noStrike" baseline="0" dirty="0">
                          <a:solidFill>
                            <a:schemeClr val="tx1"/>
                          </a:solidFill>
                          <a:latin typeface="Poppins Light" panose="00000400000000000000" pitchFamily="2" charset="0"/>
                          <a:ea typeface="+mn-ea"/>
                          <a:cs typeface="Poppins Light" panose="00000400000000000000" pitchFamily="2" charset="0"/>
                        </a:rPr>
                        <a:t>After a company has determined its organizational boundaries in terms of the operations that it owns or controls, it then sets its operational boundaries. This involves identifying emissions associated with its operations</a:t>
                      </a:r>
                      <a:endParaRPr lang="en-GB" sz="1000" dirty="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1498030333"/>
                  </a:ext>
                </a:extLst>
              </a:tr>
              <a:tr h="370840">
                <a:tc>
                  <a:txBody>
                    <a:bodyPr/>
                    <a:lstStyle/>
                    <a:p>
                      <a:endParaRPr lang="en-GB" sz="1400" dirty="0">
                        <a:latin typeface="Poppins Light" panose="00000400000000000000" pitchFamily="2" charset="0"/>
                        <a:cs typeface="Poppins Light" panose="00000400000000000000" pitchFamily="2" charset="0"/>
                      </a:endParaRPr>
                    </a:p>
                  </a:txBody>
                  <a:tcPr/>
                </a:tc>
                <a:tc>
                  <a:txBody>
                    <a:bodyPr/>
                    <a:lstStyle/>
                    <a:p>
                      <a:endParaRPr lang="en-GB" dirty="0"/>
                    </a:p>
                  </a:txBody>
                  <a:tcPr/>
                </a:tc>
                <a:extLst>
                  <a:ext uri="{0D108BD9-81ED-4DB2-BD59-A6C34878D82A}">
                    <a16:rowId xmlns:a16="http://schemas.microsoft.com/office/drawing/2014/main" val="2311967896"/>
                  </a:ext>
                </a:extLst>
              </a:tr>
            </a:tbl>
          </a:graphicData>
        </a:graphic>
      </p:graphicFrame>
      <p:pic>
        <p:nvPicPr>
          <p:cNvPr id="5" name="Picture 4">
            <a:extLst>
              <a:ext uri="{FF2B5EF4-FFF2-40B4-BE49-F238E27FC236}">
                <a16:creationId xmlns:a16="http://schemas.microsoft.com/office/drawing/2014/main" id="{03869135-03A6-A90B-E4CF-E11A3A0CA32D}"/>
              </a:ext>
            </a:extLst>
          </p:cNvPr>
          <p:cNvPicPr>
            <a:picLocks noChangeAspect="1"/>
          </p:cNvPicPr>
          <p:nvPr/>
        </p:nvPicPr>
        <p:blipFill rotWithShape="1">
          <a:blip r:embed="rId3"/>
          <a:srcRect t="15248" r="3603" b="4907"/>
          <a:stretch/>
        </p:blipFill>
        <p:spPr>
          <a:xfrm>
            <a:off x="221156" y="307184"/>
            <a:ext cx="1506044" cy="435745"/>
          </a:xfrm>
          <a:prstGeom prst="rect">
            <a:avLst/>
          </a:prstGeom>
        </p:spPr>
      </p:pic>
      <p:pic>
        <p:nvPicPr>
          <p:cNvPr id="4" name="Picture 3">
            <a:extLst>
              <a:ext uri="{FF2B5EF4-FFF2-40B4-BE49-F238E27FC236}">
                <a16:creationId xmlns:a16="http://schemas.microsoft.com/office/drawing/2014/main" id="{10A93978-3DCA-9197-6535-42ADFDC26D1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9933076" y="186046"/>
            <a:ext cx="432635" cy="432635"/>
          </a:xfrm>
          <a:prstGeom prst="rect">
            <a:avLst/>
          </a:prstGeom>
        </p:spPr>
      </p:pic>
    </p:spTree>
    <p:extLst>
      <p:ext uri="{BB962C8B-B14F-4D97-AF65-F5344CB8AC3E}">
        <p14:creationId xmlns:p14="http://schemas.microsoft.com/office/powerpoint/2010/main" val="27959159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2D6C3A56-01AE-C0BF-DB9B-1137DE60D39B}"/>
              </a:ext>
            </a:extLst>
          </p:cNvPr>
          <p:cNvSpPr/>
          <p:nvPr/>
        </p:nvSpPr>
        <p:spPr>
          <a:xfrm flipV="1">
            <a:off x="627251" y="7135379"/>
            <a:ext cx="9438898" cy="45719"/>
          </a:xfrm>
          <a:custGeom>
            <a:avLst/>
            <a:gdLst/>
            <a:ahLst/>
            <a:cxnLst/>
            <a:rect l="l" t="t" r="r" b="b"/>
            <a:pathLst>
              <a:path w="6007100">
                <a:moveTo>
                  <a:pt x="0" y="0"/>
                </a:moveTo>
                <a:lnTo>
                  <a:pt x="6007100" y="0"/>
                </a:lnTo>
              </a:path>
            </a:pathLst>
          </a:custGeom>
          <a:ln w="3175">
            <a:solidFill>
              <a:schemeClr val="bg1"/>
            </a:solidFill>
          </a:ln>
        </p:spPr>
        <p:txBody>
          <a:bodyPr wrap="square" lIns="0" tIns="0" rIns="0" bIns="0" rtlCol="0"/>
          <a:lstStyle/>
          <a:p>
            <a:endParaRPr/>
          </a:p>
        </p:txBody>
      </p:sp>
      <p:sp>
        <p:nvSpPr>
          <p:cNvPr id="5" name="TextBox 4">
            <a:extLst>
              <a:ext uri="{FF2B5EF4-FFF2-40B4-BE49-F238E27FC236}">
                <a16:creationId xmlns:a16="http://schemas.microsoft.com/office/drawing/2014/main" id="{B39691C5-011F-D7CA-057E-1D387A85A7D5}"/>
              </a:ext>
            </a:extLst>
          </p:cNvPr>
          <p:cNvSpPr txBox="1"/>
          <p:nvPr/>
        </p:nvSpPr>
        <p:spPr>
          <a:xfrm>
            <a:off x="3327400" y="2139211"/>
            <a:ext cx="4038600" cy="1661993"/>
          </a:xfrm>
          <a:prstGeom prst="rect">
            <a:avLst/>
          </a:prstGeom>
          <a:noFill/>
        </p:spPr>
        <p:txBody>
          <a:bodyPr wrap="square" rtlCol="0">
            <a:spAutoFit/>
          </a:bodyPr>
          <a:lstStyle/>
          <a:p>
            <a:pPr algn="ctr"/>
            <a:r>
              <a:rPr lang="en-GB" sz="5400" dirty="0">
                <a:solidFill>
                  <a:schemeClr val="bg1"/>
                </a:solidFill>
                <a:latin typeface="Poppins SemiBold" panose="00000700000000000000" pitchFamily="2" charset="0"/>
                <a:cs typeface="Poppins SemiBold" panose="00000700000000000000" pitchFamily="2" charset="0"/>
              </a:rPr>
              <a:t>Thank you.</a:t>
            </a:r>
          </a:p>
          <a:p>
            <a:pPr algn="ctr"/>
            <a:endParaRPr lang="en-GB" sz="2000" dirty="0">
              <a:solidFill>
                <a:schemeClr val="bg1"/>
              </a:solidFill>
              <a:latin typeface="Poppins SemiBold" panose="00000700000000000000" pitchFamily="2" charset="0"/>
              <a:cs typeface="Poppins SemiBold" panose="00000700000000000000" pitchFamily="2" charset="0"/>
            </a:endParaRPr>
          </a:p>
          <a:p>
            <a:pPr algn="ctr"/>
            <a:r>
              <a:rPr lang="en-GB" sz="2400" dirty="0">
                <a:solidFill>
                  <a:srgbClr val="42722D"/>
                </a:solidFill>
                <a:latin typeface="Poppins SemiBold" panose="00000700000000000000" pitchFamily="2" charset="0"/>
                <a:cs typeface="Poppins SemiBold" panose="00000700000000000000" pitchFamily="2" charset="0"/>
              </a:rPr>
              <a:t>Get in touch</a:t>
            </a:r>
          </a:p>
        </p:txBody>
      </p:sp>
      <p:pic>
        <p:nvPicPr>
          <p:cNvPr id="2" name="Picture 1" descr="A white text on a black background&#10;&#10;Description automatically generated">
            <a:extLst>
              <a:ext uri="{FF2B5EF4-FFF2-40B4-BE49-F238E27FC236}">
                <a16:creationId xmlns:a16="http://schemas.microsoft.com/office/drawing/2014/main" id="{2F5281AD-4D32-BFB9-6270-CBF4A4B86C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3420" y="337309"/>
            <a:ext cx="1835280" cy="407926"/>
          </a:xfrm>
          <a:prstGeom prst="rect">
            <a:avLst/>
          </a:prstGeom>
        </p:spPr>
      </p:pic>
      <p:pic>
        <p:nvPicPr>
          <p:cNvPr id="4" name="Picture 3">
            <a:extLst>
              <a:ext uri="{FF2B5EF4-FFF2-40B4-BE49-F238E27FC236}">
                <a16:creationId xmlns:a16="http://schemas.microsoft.com/office/drawing/2014/main" id="{418D8BE3-9D1E-45CA-DBDF-C6346764EB4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933076" y="186046"/>
            <a:ext cx="432635" cy="432635"/>
          </a:xfrm>
          <a:prstGeom prst="rect">
            <a:avLst/>
          </a:prstGeom>
        </p:spPr>
      </p:pic>
      <p:sp>
        <p:nvSpPr>
          <p:cNvPr id="6" name="TextBox 5">
            <a:extLst>
              <a:ext uri="{FF2B5EF4-FFF2-40B4-BE49-F238E27FC236}">
                <a16:creationId xmlns:a16="http://schemas.microsoft.com/office/drawing/2014/main" id="{ABF88639-1E40-36D8-CCF9-B3910AE01F93}"/>
              </a:ext>
            </a:extLst>
          </p:cNvPr>
          <p:cNvSpPr txBox="1"/>
          <p:nvPr/>
        </p:nvSpPr>
        <p:spPr>
          <a:xfrm>
            <a:off x="6261100" y="4159249"/>
            <a:ext cx="2597280" cy="1299587"/>
          </a:xfrm>
          <a:prstGeom prst="rect">
            <a:avLst/>
          </a:prstGeom>
          <a:noFill/>
        </p:spPr>
        <p:txBody>
          <a:bodyPr wrap="square" rtlCol="0">
            <a:spAutoFit/>
          </a:bodyPr>
          <a:lstStyle/>
          <a:p>
            <a:pPr algn="ctr">
              <a:lnSpc>
                <a:spcPct val="150000"/>
              </a:lnSpc>
            </a:pPr>
            <a:r>
              <a:rPr lang="en-GB" sz="1800" dirty="0">
                <a:solidFill>
                  <a:schemeClr val="bg1"/>
                </a:solidFill>
                <a:latin typeface="Poppins SemiBold" panose="00000700000000000000" pitchFamily="2" charset="0"/>
                <a:cs typeface="Poppins SemiBold" panose="00000700000000000000" pitchFamily="2" charset="0"/>
                <a:hlinkClick r:id="rId4">
                  <a:extLst>
                    <a:ext uri="{A12FA001-AC4F-418D-AE19-62706E023703}">
                      <ahyp:hlinkClr xmlns:ahyp="http://schemas.microsoft.com/office/drawing/2018/hyperlinkcolor" val="tx"/>
                    </a:ext>
                  </a:extLst>
                </a:hlinkClick>
              </a:rPr>
              <a:t>hello@sbs.eco</a:t>
            </a:r>
            <a:endParaRPr lang="en-GB" sz="1800" dirty="0">
              <a:solidFill>
                <a:schemeClr val="bg1"/>
              </a:solidFill>
              <a:latin typeface="Poppins SemiBold" panose="00000700000000000000" pitchFamily="2" charset="0"/>
              <a:cs typeface="Poppins SemiBold" panose="00000700000000000000" pitchFamily="2" charset="0"/>
            </a:endParaRPr>
          </a:p>
          <a:p>
            <a:pPr algn="ctr">
              <a:lnSpc>
                <a:spcPct val="150000"/>
              </a:lnSpc>
            </a:pPr>
            <a:r>
              <a:rPr lang="en-GB" sz="1800" dirty="0">
                <a:solidFill>
                  <a:schemeClr val="bg1"/>
                </a:solidFill>
                <a:latin typeface="Poppins SemiBold" panose="00000700000000000000" pitchFamily="2" charset="0"/>
                <a:cs typeface="Poppins SemiBold" panose="00000700000000000000" pitchFamily="2" charset="0"/>
              </a:rPr>
              <a:t>01918155200</a:t>
            </a:r>
          </a:p>
          <a:p>
            <a:pPr algn="ctr">
              <a:lnSpc>
                <a:spcPct val="150000"/>
              </a:lnSpc>
            </a:pPr>
            <a:r>
              <a:rPr lang="en-GB" sz="1800" dirty="0" err="1">
                <a:solidFill>
                  <a:schemeClr val="bg1">
                    <a:lumMod val="95000"/>
                  </a:schemeClr>
                </a:solidFill>
                <a:latin typeface="Poppins SemiBold" panose="00000700000000000000" pitchFamily="2" charset="0"/>
                <a:cs typeface="Poppins SemiBold" panose="00000700000000000000" pitchFamily="2" charset="0"/>
                <a:hlinkClick r:id="rId5">
                  <a:extLst>
                    <a:ext uri="{A12FA001-AC4F-418D-AE19-62706E023703}">
                      <ahyp:hlinkClr xmlns:ahyp="http://schemas.microsoft.com/office/drawing/2018/hyperlinkcolor" val="tx"/>
                    </a:ext>
                  </a:extLst>
                </a:hlinkClick>
              </a:rPr>
              <a:t>sbs.eco</a:t>
            </a:r>
            <a:endParaRPr lang="en-GB" sz="1800" dirty="0">
              <a:solidFill>
                <a:schemeClr val="bg1">
                  <a:lumMod val="95000"/>
                </a:schemeClr>
              </a:solidFill>
              <a:latin typeface="Poppins SemiBold" panose="00000700000000000000" pitchFamily="2" charset="0"/>
              <a:cs typeface="Poppins SemiBold" panose="00000700000000000000" pitchFamily="2" charset="0"/>
            </a:endParaRPr>
          </a:p>
        </p:txBody>
      </p:sp>
      <p:sp>
        <p:nvSpPr>
          <p:cNvPr id="7" name="TextBox 6">
            <a:extLst>
              <a:ext uri="{FF2B5EF4-FFF2-40B4-BE49-F238E27FC236}">
                <a16:creationId xmlns:a16="http://schemas.microsoft.com/office/drawing/2014/main" id="{D70A5915-4862-750A-0A83-825575816FDB}"/>
              </a:ext>
            </a:extLst>
          </p:cNvPr>
          <p:cNvSpPr txBox="1"/>
          <p:nvPr/>
        </p:nvSpPr>
        <p:spPr>
          <a:xfrm>
            <a:off x="1381060" y="4159250"/>
            <a:ext cx="3317940" cy="1299587"/>
          </a:xfrm>
          <a:prstGeom prst="rect">
            <a:avLst/>
          </a:prstGeom>
          <a:noFill/>
        </p:spPr>
        <p:txBody>
          <a:bodyPr wrap="square" rtlCol="0">
            <a:spAutoFit/>
          </a:bodyPr>
          <a:lstStyle/>
          <a:p>
            <a:pPr algn="ctr">
              <a:lnSpc>
                <a:spcPct val="150000"/>
              </a:lnSpc>
            </a:pPr>
            <a:r>
              <a:rPr lang="en-GB" dirty="0">
                <a:solidFill>
                  <a:schemeClr val="bg1">
                    <a:lumMod val="95000"/>
                  </a:schemeClr>
                </a:solidFill>
                <a:latin typeface="Poppins SemiBold" panose="00000700000000000000" pitchFamily="2" charset="0"/>
                <a:cs typeface="Poppins SemiBold" panose="00000700000000000000" pitchFamily="2" charset="0"/>
                <a:hlinkClick r:id="rId6">
                  <a:extLst>
                    <a:ext uri="{A12FA001-AC4F-418D-AE19-62706E023703}">
                      <ahyp:hlinkClr xmlns:ahyp="http://schemas.microsoft.com/office/drawing/2018/hyperlinkcolor" val="tx"/>
                    </a:ext>
                  </a:extLst>
                </a:hlinkClick>
              </a:rPr>
              <a:t>j</a:t>
            </a:r>
            <a:r>
              <a:rPr lang="en-GB" sz="1800" dirty="0">
                <a:solidFill>
                  <a:schemeClr val="bg1">
                    <a:lumMod val="95000"/>
                  </a:schemeClr>
                </a:solidFill>
                <a:latin typeface="Poppins SemiBold" panose="00000700000000000000" pitchFamily="2" charset="0"/>
                <a:cs typeface="Poppins SemiBold" panose="00000700000000000000" pitchFamily="2" charset="0"/>
                <a:hlinkClick r:id="rId6">
                  <a:extLst>
                    <a:ext uri="{A12FA001-AC4F-418D-AE19-62706E023703}">
                      <ahyp:hlinkClr xmlns:ahyp="http://schemas.microsoft.com/office/drawing/2018/hyperlinkcolor" val="tx"/>
                    </a:ext>
                  </a:extLst>
                </a:hlinkClick>
              </a:rPr>
              <a:t>odie.thoms@britplas.com</a:t>
            </a:r>
            <a:endParaRPr lang="en-GB" sz="1800" dirty="0">
              <a:solidFill>
                <a:schemeClr val="bg1">
                  <a:lumMod val="95000"/>
                </a:schemeClr>
              </a:solidFill>
              <a:latin typeface="Poppins SemiBold" panose="00000700000000000000" pitchFamily="2" charset="0"/>
              <a:cs typeface="Poppins SemiBold" panose="00000700000000000000" pitchFamily="2" charset="0"/>
            </a:endParaRPr>
          </a:p>
          <a:p>
            <a:pPr algn="ctr">
              <a:lnSpc>
                <a:spcPct val="150000"/>
              </a:lnSpc>
            </a:pPr>
            <a:r>
              <a:rPr lang="en-GB" sz="1800" dirty="0">
                <a:solidFill>
                  <a:schemeClr val="bg1"/>
                </a:solidFill>
                <a:latin typeface="Poppins SemiBold" panose="00000700000000000000" pitchFamily="2" charset="0"/>
                <a:cs typeface="Poppins SemiBold" panose="00000700000000000000" pitchFamily="2" charset="0"/>
              </a:rPr>
              <a:t>01925824317</a:t>
            </a:r>
          </a:p>
          <a:p>
            <a:pPr algn="ctr">
              <a:lnSpc>
                <a:spcPct val="150000"/>
              </a:lnSpc>
            </a:pPr>
            <a:r>
              <a:rPr lang="en-GB" dirty="0">
                <a:solidFill>
                  <a:schemeClr val="bg1">
                    <a:lumMod val="95000"/>
                  </a:schemeClr>
                </a:solidFill>
                <a:latin typeface="Poppins SemiBold" panose="00000700000000000000" pitchFamily="2" charset="0"/>
                <a:cs typeface="Poppins SemiBold" panose="00000700000000000000" pitchFamily="2" charset="0"/>
                <a:hlinkClick r:id="rId7">
                  <a:extLst>
                    <a:ext uri="{A12FA001-AC4F-418D-AE19-62706E023703}">
                      <ahyp:hlinkClr xmlns:ahyp="http://schemas.microsoft.com/office/drawing/2018/hyperlinkcolor" val="tx"/>
                    </a:ext>
                  </a:extLst>
                </a:hlinkClick>
              </a:rPr>
              <a:t>b</a:t>
            </a:r>
            <a:r>
              <a:rPr lang="en-GB" sz="1800" dirty="0">
                <a:solidFill>
                  <a:schemeClr val="bg1">
                    <a:lumMod val="95000"/>
                  </a:schemeClr>
                </a:solidFill>
                <a:latin typeface="Poppins SemiBold" panose="00000700000000000000" pitchFamily="2" charset="0"/>
                <a:cs typeface="Poppins SemiBold" panose="00000700000000000000" pitchFamily="2" charset="0"/>
                <a:hlinkClick r:id="rId7">
                  <a:extLst>
                    <a:ext uri="{A12FA001-AC4F-418D-AE19-62706E023703}">
                      <ahyp:hlinkClr xmlns:ahyp="http://schemas.microsoft.com/office/drawing/2018/hyperlinkcolor" val="tx"/>
                    </a:ext>
                  </a:extLst>
                </a:hlinkClick>
              </a:rPr>
              <a:t>ritplas.com</a:t>
            </a:r>
            <a:endParaRPr lang="en-GB" sz="1800" dirty="0">
              <a:solidFill>
                <a:schemeClr val="bg1">
                  <a:lumMod val="95000"/>
                </a:schemeClr>
              </a:solidFill>
              <a:latin typeface="Poppins SemiBold" panose="00000700000000000000" pitchFamily="2" charset="0"/>
              <a:cs typeface="Poppins SemiBold" panose="00000700000000000000" pitchFamily="2" charset="0"/>
            </a:endParaRPr>
          </a:p>
        </p:txBody>
      </p:sp>
    </p:spTree>
    <p:extLst>
      <p:ext uri="{BB962C8B-B14F-4D97-AF65-F5344CB8AC3E}">
        <p14:creationId xmlns:p14="http://schemas.microsoft.com/office/powerpoint/2010/main" val="89992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08000" y="934028"/>
            <a:ext cx="9761528" cy="5067434"/>
          </a:xfrm>
          <a:prstGeom prst="rect">
            <a:avLst/>
          </a:prstGeom>
        </p:spPr>
        <p:txBody>
          <a:bodyPr vert="horz" wrap="square" lIns="0" tIns="8974" rIns="0" bIns="0" rtlCol="0">
            <a:spAutoFit/>
          </a:bodyPr>
          <a:lstStyle/>
          <a:p>
            <a:pPr marL="8976" marR="0" lvl="0" indent="0" defTabSz="914400" eaLnBrk="1" fontAlgn="auto" latinLnBrk="0" hangingPunct="1">
              <a:lnSpc>
                <a:spcPct val="100000"/>
              </a:lnSpc>
              <a:spcBef>
                <a:spcPts val="71"/>
              </a:spcBef>
              <a:spcAft>
                <a:spcPts val="0"/>
              </a:spcAft>
              <a:buClrTx/>
              <a:buSzTx/>
              <a:buFontTx/>
              <a:buNone/>
              <a:tabLst/>
              <a:defRPr/>
            </a:pPr>
            <a:r>
              <a:rPr kumimoji="0" lang="en-GB" sz="2400" b="0" i="0" u="none" strike="noStrike" kern="0" cap="none" spc="0" normalizeH="0" baseline="0" noProof="0" dirty="0">
                <a:ln>
                  <a:noFill/>
                </a:ln>
                <a:solidFill>
                  <a:srgbClr val="42722D"/>
                </a:solidFill>
                <a:effectLst/>
                <a:uLnTx/>
                <a:uFillTx/>
                <a:latin typeface="Poppins-SemiBold"/>
                <a:cs typeface="Poppins-SemiBold"/>
              </a:rPr>
              <a:t>Company Overview</a:t>
            </a:r>
            <a:endParaRPr kumimoji="0" lang="en-GB" sz="2400" b="0" i="0" u="none" strike="noStrike" kern="0" cap="none" spc="-7" normalizeH="0" baseline="0" noProof="0" dirty="0">
              <a:ln>
                <a:noFill/>
              </a:ln>
              <a:solidFill>
                <a:srgbClr val="42722D"/>
              </a:solidFill>
              <a:effectLst/>
              <a:uLnTx/>
              <a:uFillTx/>
              <a:latin typeface="Poppins-SemiBold"/>
              <a:cs typeface="Poppins-SemiBold"/>
            </a:endParaRPr>
          </a:p>
          <a:p>
            <a:pPr marL="8976" marR="0" lvl="0" indent="0" defTabSz="914400" eaLnBrk="1" fontAlgn="auto" latinLnBrk="0" hangingPunct="1">
              <a:lnSpc>
                <a:spcPct val="100000"/>
              </a:lnSpc>
              <a:spcBef>
                <a:spcPts val="71"/>
              </a:spcBef>
              <a:spcAft>
                <a:spcPts val="0"/>
              </a:spcAft>
              <a:buClrTx/>
              <a:buSzTx/>
              <a:buFontTx/>
              <a:buNone/>
              <a:tabLst/>
              <a:defRPr/>
            </a:pPr>
            <a:endParaRPr kumimoji="0" lang="en-GB" sz="1400" b="1" i="0" u="none" strike="noStrike" kern="0" cap="none" spc="-7" normalizeH="0" baseline="0" noProof="0" dirty="0">
              <a:ln>
                <a:noFill/>
              </a:ln>
              <a:solidFill>
                <a:sysClr val="windowText" lastClr="000000"/>
              </a:solidFill>
              <a:effectLst/>
              <a:uLnTx/>
              <a:uFillTx/>
              <a:latin typeface="Poppins-SemiBold"/>
              <a:cs typeface="Poppins-SemiBold"/>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1"/>
                </a:solidFill>
                <a:effectLst/>
                <a:uLnTx/>
                <a:uFillTx/>
                <a:latin typeface="Poppins Light" panose="00000400000000000000" pitchFamily="2" charset="0"/>
                <a:cs typeface="Poppins Light" panose="00000400000000000000" pitchFamily="2" charset="0"/>
              </a:rPr>
              <a:t>Britplas Fabrications Ltd </a:t>
            </a:r>
            <a:r>
              <a:rPr kumimoji="0" lang="en-GB" sz="1200" b="0" i="0" u="none" strike="noStrike" kern="0" cap="none" spc="0" normalizeH="0" baseline="0" noProof="0" dirty="0">
                <a:ln>
                  <a:noFill/>
                </a:ln>
                <a:solidFill>
                  <a:sysClr val="windowText" lastClr="000000"/>
                </a:solidFill>
                <a:effectLst/>
                <a:uLnTx/>
                <a:uFillTx/>
                <a:latin typeface="Poppins Light" panose="00000400000000000000" pitchFamily="2" charset="0"/>
                <a:cs typeface="Poppins Light" panose="00000400000000000000" pitchFamily="2" charset="0"/>
              </a:rPr>
              <a:t>is a Private Limited Company, company number</a:t>
            </a:r>
            <a:r>
              <a:rPr kumimoji="0" lang="en-GB" sz="1200" b="0" i="0" u="none" strike="noStrike" kern="0" cap="none" spc="0" normalizeH="0" baseline="0" noProof="0" dirty="0">
                <a:ln>
                  <a:noFill/>
                </a:ln>
                <a:solidFill>
                  <a:srgbClr val="00B0F0"/>
                </a:solidFill>
                <a:effectLst/>
                <a:uLnTx/>
                <a:uFillTx/>
                <a:latin typeface="Poppins Light" panose="00000400000000000000" pitchFamily="2" charset="0"/>
                <a:cs typeface="Poppins Light" panose="00000400000000000000" pitchFamily="2" charset="0"/>
              </a:rPr>
              <a:t> </a:t>
            </a:r>
            <a:r>
              <a:rPr kumimoji="0" lang="en-GB" sz="1200" b="0" i="0" u="none" strike="noStrike" kern="0" cap="none" spc="0" normalizeH="0" baseline="0" noProof="0" dirty="0">
                <a:ln>
                  <a:noFill/>
                </a:ln>
                <a:solidFill>
                  <a:schemeClr val="tx1"/>
                </a:solidFill>
                <a:effectLst/>
                <a:uLnTx/>
                <a:uFillTx/>
                <a:latin typeface="Poppins Light" panose="00000400000000000000" pitchFamily="2" charset="0"/>
                <a:cs typeface="Poppins Light" panose="00000400000000000000" pitchFamily="2" charset="0"/>
              </a:rPr>
              <a:t>03071310</a:t>
            </a:r>
            <a:r>
              <a:rPr kumimoji="0" lang="en-GB" sz="1200" b="0" i="0" u="none" strike="noStrike" kern="0" cap="none" spc="0" normalizeH="0" baseline="0" noProof="0" dirty="0">
                <a:ln>
                  <a:noFill/>
                </a:ln>
                <a:solidFill>
                  <a:sysClr val="windowText" lastClr="000000"/>
                </a:solidFill>
                <a:effectLst/>
                <a:uLnTx/>
                <a:uFillTx/>
                <a:latin typeface="Poppins Light" panose="00000400000000000000" pitchFamily="2" charset="0"/>
                <a:cs typeface="Poppins Light" panose="00000400000000000000" pitchFamily="2" charset="0"/>
              </a:rPr>
              <a:t>, registered in England &amp; Wales with a registered address of Unit 18 Kingsland Grange, Woolston, Warrington, WA1 4RW.</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00B0F0"/>
              </a:solidFill>
              <a:effectLst/>
              <a:uLnTx/>
              <a:uFillTx/>
              <a:latin typeface="Poppins Light" panose="00000400000000000000" pitchFamily="2" charset="0"/>
              <a:cs typeface="Poppins Light" panose="00000400000000000000" pitchFamily="2"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ysClr val="windowText" lastClr="000000"/>
                </a:solidFill>
                <a:effectLst/>
                <a:uLnTx/>
                <a:uFillTx/>
                <a:latin typeface="Poppins Light" panose="00000400000000000000" pitchFamily="2" charset="0"/>
                <a:cs typeface="Poppins Light" panose="00000400000000000000" pitchFamily="2" charset="0"/>
              </a:rPr>
              <a:t>Industry</a:t>
            </a:r>
            <a:r>
              <a:rPr kumimoji="0" lang="en-GB" sz="1200" b="0" i="0" u="none" strike="noStrike" kern="0" cap="none" spc="0" normalizeH="0" baseline="0" noProof="0" dirty="0">
                <a:ln>
                  <a:noFill/>
                </a:ln>
                <a:solidFill>
                  <a:sysClr val="windowText" lastClr="000000"/>
                </a:solidFill>
                <a:effectLst/>
                <a:uLnTx/>
                <a:uFillTx/>
                <a:latin typeface="Poppins Light" panose="00000400000000000000" pitchFamily="2" charset="0"/>
                <a:cs typeface="Poppins Light" panose="00000400000000000000" pitchFamily="2" charset="0"/>
              </a:rPr>
              <a:t> – </a:t>
            </a:r>
            <a:r>
              <a:rPr kumimoji="0" lang="en-GB" sz="1200" b="0" i="0" u="none" strike="noStrike" kern="0" cap="none" spc="0" normalizeH="0" baseline="0" noProof="0" dirty="0">
                <a:ln>
                  <a:noFill/>
                </a:ln>
                <a:solidFill>
                  <a:schemeClr val="tx1"/>
                </a:solidFill>
                <a:effectLst/>
                <a:uLnTx/>
                <a:uFillTx/>
                <a:latin typeface="Poppins Light" panose="00000400000000000000" pitchFamily="2" charset="0"/>
                <a:cs typeface="Poppins Light" panose="00000400000000000000" pitchFamily="2" charset="0"/>
              </a:rPr>
              <a:t>Glazing &amp; Other building completion and finishing</a:t>
            </a:r>
            <a:endParaRPr lang="en-GB" sz="1200" dirty="0">
              <a:solidFill>
                <a:schemeClr val="tx1"/>
              </a:solidFill>
              <a:latin typeface="Poppins Light" panose="00000400000000000000" pitchFamily="2" charset="0"/>
              <a:cs typeface="Poppins Light" panose="00000400000000000000" pitchFamily="2"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ysClr val="windowText" lastClr="000000"/>
              </a:solidFill>
              <a:effectLst/>
              <a:uLnTx/>
              <a:uFillTx/>
              <a:latin typeface="Poppins Light" panose="00000400000000000000" pitchFamily="2" charset="0"/>
              <a:cs typeface="Poppins Light" panose="00000400000000000000" pitchFamily="2"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ysClr val="windowText" lastClr="000000"/>
                </a:solidFill>
                <a:effectLst/>
                <a:uLnTx/>
                <a:uFillTx/>
                <a:latin typeface="Poppins Light" panose="00000400000000000000" pitchFamily="2" charset="0"/>
                <a:cs typeface="Poppins Light" panose="00000400000000000000" pitchFamily="2" charset="0"/>
              </a:rPr>
              <a:t>No of staff  </a:t>
            </a:r>
            <a:r>
              <a:rPr kumimoji="0" lang="en-GB" sz="1200" b="0" i="0" u="none" strike="noStrike" kern="0" cap="none" spc="0" normalizeH="0" baseline="0" noProof="0" dirty="0">
                <a:ln>
                  <a:noFill/>
                </a:ln>
                <a:solidFill>
                  <a:sysClr val="windowText" lastClr="000000"/>
                </a:solidFill>
                <a:effectLst/>
                <a:uLnTx/>
                <a:uFillTx/>
                <a:latin typeface="Poppins Light" panose="00000400000000000000" pitchFamily="2" charset="0"/>
                <a:cs typeface="Poppins Light" panose="00000400000000000000" pitchFamily="2" charset="0"/>
              </a:rPr>
              <a:t>- </a:t>
            </a:r>
            <a:r>
              <a:rPr kumimoji="0" lang="en-GB" sz="1200" b="0" i="0" u="none" strike="noStrike" kern="0" cap="none" spc="0" normalizeH="0" baseline="0" noProof="0" dirty="0">
                <a:ln>
                  <a:noFill/>
                </a:ln>
                <a:solidFill>
                  <a:schemeClr val="tx1"/>
                </a:solidFill>
                <a:effectLst/>
                <a:uLnTx/>
                <a:uFillTx/>
                <a:latin typeface="Poppins Light" panose="00000400000000000000" pitchFamily="2" charset="0"/>
                <a:cs typeface="Poppins Light" panose="00000400000000000000" pitchFamily="2" charset="0"/>
              </a:rPr>
              <a:t>62 averaged over the reporting year including Directors</a:t>
            </a:r>
          </a:p>
          <a:p>
            <a:pPr marL="0" marR="0" lvl="0" indent="0" defTabSz="914400" eaLnBrk="1" fontAlgn="auto" latinLnBrk="0" hangingPunct="1">
              <a:lnSpc>
                <a:spcPct val="100000"/>
              </a:lnSpc>
              <a:spcBef>
                <a:spcPts val="0"/>
              </a:spcBef>
              <a:spcAft>
                <a:spcPts val="0"/>
              </a:spcAft>
              <a:buClrTx/>
              <a:buSzTx/>
              <a:buFontTx/>
              <a:buNone/>
              <a:tabLst/>
              <a:defRPr/>
            </a:pPr>
            <a:endParaRPr lang="en-GB" sz="1200" dirty="0">
              <a:solidFill>
                <a:srgbClr val="00B0F0"/>
              </a:solidFill>
              <a:latin typeface="Poppins Light" panose="00000400000000000000" pitchFamily="2" charset="0"/>
              <a:cs typeface="Poppins Light" panose="00000400000000000000" pitchFamily="2"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GB" sz="1200" b="1" dirty="0">
                <a:solidFill>
                  <a:schemeClr val="tx1"/>
                </a:solidFill>
                <a:latin typeface="Poppins Light" panose="00000400000000000000" pitchFamily="2" charset="0"/>
                <a:cs typeface="Poppins Light" panose="00000400000000000000" pitchFamily="2" charset="0"/>
              </a:rPr>
              <a:t>No of Offices</a:t>
            </a:r>
            <a:r>
              <a:rPr lang="en-GB" sz="1200" dirty="0">
                <a:solidFill>
                  <a:srgbClr val="00B0F0"/>
                </a:solidFill>
                <a:latin typeface="Poppins Light" panose="00000400000000000000" pitchFamily="2" charset="0"/>
                <a:cs typeface="Poppins Light" panose="00000400000000000000" pitchFamily="2" charset="0"/>
              </a:rPr>
              <a:t>: </a:t>
            </a:r>
            <a:r>
              <a:rPr lang="en-GB" sz="1200" dirty="0">
                <a:solidFill>
                  <a:srgbClr val="FF0000"/>
                </a:solidFill>
                <a:latin typeface="Poppins Light" panose="00000400000000000000" pitchFamily="2" charset="0"/>
                <a:cs typeface="Poppins Light" panose="00000400000000000000" pitchFamily="2" charset="0"/>
              </a:rPr>
              <a:t>- 1 </a:t>
            </a:r>
            <a:endParaRPr kumimoji="0" lang="en-GB" sz="1200" b="0" i="0" u="none" strike="noStrike" kern="0" cap="none" spc="0" normalizeH="0" baseline="0" noProof="0" dirty="0">
              <a:ln>
                <a:noFill/>
              </a:ln>
              <a:solidFill>
                <a:srgbClr val="FF0000"/>
              </a:solidFill>
              <a:effectLst/>
              <a:uLnTx/>
              <a:uFillTx/>
              <a:latin typeface="Poppins Light" panose="00000400000000000000" pitchFamily="2" charset="0"/>
              <a:cs typeface="Poppins Light" panose="00000400000000000000" pitchFamily="2"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ysClr val="windowText" lastClr="000000"/>
              </a:solidFill>
              <a:effectLst/>
              <a:uLnTx/>
              <a:uFillTx/>
              <a:latin typeface="Poppins Light" panose="00000400000000000000" pitchFamily="2" charset="0"/>
              <a:cs typeface="Poppins Light" panose="00000400000000000000" pitchFamily="2"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ysClr val="windowText" lastClr="000000"/>
                </a:solidFill>
                <a:effectLst/>
                <a:uLnTx/>
                <a:uFillTx/>
                <a:latin typeface="Poppins Light" panose="00000400000000000000" pitchFamily="2" charset="0"/>
                <a:cs typeface="Poppins Light" panose="00000400000000000000" pitchFamily="2" charset="0"/>
              </a:rPr>
              <a:t>Accreditations</a:t>
            </a:r>
            <a:r>
              <a:rPr kumimoji="0" lang="en-GB" sz="1200" b="0" i="0" u="none" strike="noStrike" kern="0" cap="none" spc="0" normalizeH="0" baseline="0" noProof="0" dirty="0">
                <a:ln>
                  <a:noFill/>
                </a:ln>
                <a:solidFill>
                  <a:sysClr val="windowText" lastClr="000000"/>
                </a:solidFill>
                <a:effectLst/>
                <a:uLnTx/>
                <a:uFillTx/>
                <a:latin typeface="Poppins Light" panose="00000400000000000000" pitchFamily="2" charset="0"/>
                <a:cs typeface="Poppins Light" panose="00000400000000000000" pitchFamily="2" charset="0"/>
              </a:rPr>
              <a:t> – </a:t>
            </a:r>
            <a:r>
              <a:rPr lang="en-GB" sz="1200" dirty="0">
                <a:solidFill>
                  <a:schemeClr val="tx1"/>
                </a:solidFill>
                <a:latin typeface="Poppins Light" panose="00000400000000000000" pitchFamily="2" charset="0"/>
                <a:cs typeface="Poppins Light" panose="00000400000000000000" pitchFamily="2" charset="0"/>
              </a:rPr>
              <a:t>ISO 14001/9001/45001,  Construction Line, FIRAS</a:t>
            </a:r>
            <a:endParaRPr kumimoji="0" lang="en-GB" sz="1200" b="0" i="0" u="none" strike="noStrike" kern="0" cap="none" spc="0" normalizeH="0" baseline="0" noProof="0" dirty="0">
              <a:ln>
                <a:noFill/>
              </a:ln>
              <a:solidFill>
                <a:srgbClr val="00B0F0"/>
              </a:solidFill>
              <a:effectLst/>
              <a:highlight>
                <a:srgbClr val="008000"/>
              </a:highlight>
              <a:uLnTx/>
              <a:uFillTx/>
              <a:latin typeface="Open Sans" panose="020B0606030504020204" pitchFamily="34" charset="0"/>
              <a:cs typeface="Poppins Light" panose="00000400000000000000" pitchFamily="2" charset="0"/>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a:ln>
                <a:noFill/>
              </a:ln>
              <a:solidFill>
                <a:srgbClr val="000000"/>
              </a:solidFill>
              <a:effectLst/>
              <a:uLnTx/>
              <a:uFillTx/>
              <a:latin typeface="Open Sans" panose="020B0606030504020204" pitchFamily="34" charset="0"/>
            </a:endParaRPr>
          </a:p>
          <a:p>
            <a:pPr marL="8976" marR="49366" algn="l">
              <a:lnSpc>
                <a:spcPct val="136300"/>
              </a:lnSpc>
              <a:spcBef>
                <a:spcPts val="424"/>
              </a:spcBef>
            </a:pPr>
            <a:r>
              <a:rPr lang="en-US" sz="1200" dirty="0">
                <a:solidFill>
                  <a:schemeClr val="tx1"/>
                </a:solidFill>
                <a:latin typeface="Poppins Light" panose="00000400000000000000" pitchFamily="2" charset="0"/>
                <a:cs typeface="Poppins Light" panose="00000400000000000000" pitchFamily="2" charset="0"/>
              </a:rPr>
              <a:t>Britplas Commercial is a leading UK contractor </a:t>
            </a:r>
            <a:r>
              <a:rPr lang="en-US" sz="1200" dirty="0" err="1">
                <a:solidFill>
                  <a:schemeClr val="tx1"/>
                </a:solidFill>
                <a:latin typeface="Poppins Light" panose="00000400000000000000" pitchFamily="2" charset="0"/>
                <a:cs typeface="Poppins Light" panose="00000400000000000000" pitchFamily="2" charset="0"/>
              </a:rPr>
              <a:t>specialising</a:t>
            </a:r>
            <a:r>
              <a:rPr lang="en-US" sz="1200" dirty="0">
                <a:solidFill>
                  <a:schemeClr val="tx1"/>
                </a:solidFill>
                <a:latin typeface="Poppins Light" panose="00000400000000000000" pitchFamily="2" charset="0"/>
                <a:cs typeface="Poppins Light" panose="00000400000000000000" pitchFamily="2" charset="0"/>
              </a:rPr>
              <a:t> in commercial glazing with a product portfolio that includes windows, curtain walling, door systems and security fencing.</a:t>
            </a:r>
          </a:p>
          <a:p>
            <a:pPr marL="8976" marR="49366" algn="l">
              <a:lnSpc>
                <a:spcPct val="136300"/>
              </a:lnSpc>
              <a:spcBef>
                <a:spcPts val="424"/>
              </a:spcBef>
            </a:pPr>
            <a:endParaRPr lang="en-US" sz="700" dirty="0">
              <a:solidFill>
                <a:schemeClr val="tx1"/>
              </a:solidFill>
              <a:latin typeface="Poppins Light" panose="00000400000000000000" pitchFamily="2" charset="0"/>
              <a:cs typeface="Poppins Light" panose="00000400000000000000" pitchFamily="2" charset="0"/>
            </a:endParaRPr>
          </a:p>
          <a:p>
            <a:pPr marL="8976" marR="49366" algn="l">
              <a:lnSpc>
                <a:spcPct val="136300"/>
              </a:lnSpc>
              <a:spcBef>
                <a:spcPts val="424"/>
              </a:spcBef>
            </a:pPr>
            <a:r>
              <a:rPr lang="en-US" sz="1200" dirty="0">
                <a:solidFill>
                  <a:schemeClr val="tx1"/>
                </a:solidFill>
                <a:latin typeface="Poppins Light" panose="00000400000000000000" pitchFamily="2" charset="0"/>
                <a:cs typeface="Poppins Light" panose="00000400000000000000" pitchFamily="2" charset="0"/>
              </a:rPr>
              <a:t>Operating across the UK and internationally, we work with main contractors, architects and clients to design, install and manufacture glazing systems, including award-winning specialist proprietary products and standard systems.</a:t>
            </a:r>
          </a:p>
          <a:p>
            <a:pPr marL="8976" marR="49366" algn="l">
              <a:lnSpc>
                <a:spcPct val="136300"/>
              </a:lnSpc>
              <a:spcBef>
                <a:spcPts val="424"/>
              </a:spcBef>
            </a:pPr>
            <a:endParaRPr lang="en-GB" sz="700" dirty="0">
              <a:solidFill>
                <a:schemeClr val="tx1"/>
              </a:solidFill>
              <a:latin typeface="Poppins Light" panose="00000400000000000000" pitchFamily="2" charset="0"/>
              <a:cs typeface="Poppins Light" panose="00000400000000000000" pitchFamily="2" charset="0"/>
            </a:endParaRPr>
          </a:p>
          <a:p>
            <a:pPr marL="8976" marR="49366" algn="l">
              <a:lnSpc>
                <a:spcPct val="136300"/>
              </a:lnSpc>
              <a:spcBef>
                <a:spcPts val="424"/>
              </a:spcBef>
            </a:pPr>
            <a:r>
              <a:rPr lang="en-GB" sz="1200" dirty="0">
                <a:solidFill>
                  <a:schemeClr val="tx1"/>
                </a:solidFill>
                <a:latin typeface="Poppins Light" panose="00000400000000000000" pitchFamily="2" charset="0"/>
                <a:cs typeface="Poppins Light" panose="00000400000000000000" pitchFamily="2" charset="0"/>
              </a:rPr>
              <a:t>Britplas recognises </a:t>
            </a:r>
            <a:r>
              <a:rPr lang="en-GB" sz="1200" dirty="0">
                <a:latin typeface="Poppins Light" panose="00000400000000000000" pitchFamily="2" charset="0"/>
                <a:cs typeface="Poppins Light" panose="00000400000000000000" pitchFamily="2" charset="0"/>
              </a:rPr>
              <a:t>that both business and environmental sustainability will play a key role within our business foundations and values and has developed the following net-zero strategy.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prstClr val="black"/>
              </a:solidFill>
              <a:effectLst/>
              <a:uLnTx/>
              <a:uFillTx/>
              <a:latin typeface="Poppins Light" panose="00000400000000000000" pitchFamily="2" charset="0"/>
              <a:cs typeface="Poppins Light" panose="00000400000000000000" pitchFamily="2" charset="0"/>
            </a:endParaRPr>
          </a:p>
        </p:txBody>
      </p:sp>
      <p:sp>
        <p:nvSpPr>
          <p:cNvPr id="3" name="object 3"/>
          <p:cNvSpPr txBox="1"/>
          <p:nvPr/>
        </p:nvSpPr>
        <p:spPr>
          <a:xfrm>
            <a:off x="3968189" y="193235"/>
            <a:ext cx="2757022" cy="139547"/>
          </a:xfrm>
          <a:prstGeom prst="rect">
            <a:avLst/>
          </a:prstGeom>
        </p:spPr>
        <p:txBody>
          <a:bodyPr vert="horz" wrap="square" lIns="0" tIns="8974" rIns="0" bIns="0" rtlCol="0">
            <a:spAutoFit/>
          </a:bodyPr>
          <a:lstStyle/>
          <a:p>
            <a:pPr marL="8976" marR="0" lvl="0" indent="0" algn="ctr" defTabSz="914400" eaLnBrk="1" fontAlgn="auto" latinLnBrk="0" hangingPunct="1">
              <a:lnSpc>
                <a:spcPct val="100000"/>
              </a:lnSpc>
              <a:spcBef>
                <a:spcPts val="71"/>
              </a:spcBef>
              <a:spcAft>
                <a:spcPts val="0"/>
              </a:spcAft>
              <a:buClrTx/>
              <a:buSzTx/>
              <a:buFontTx/>
              <a:buNone/>
              <a:tabLst/>
              <a:defRPr/>
            </a:pPr>
            <a:r>
              <a:rPr kumimoji="0" sz="848" b="1" i="0" u="none" strike="noStrike" kern="0" cap="none" spc="0" normalizeH="0" baseline="0" noProof="0">
                <a:ln>
                  <a:noFill/>
                </a:ln>
                <a:solidFill>
                  <a:srgbClr val="1D1D1B"/>
                </a:solidFill>
                <a:effectLst/>
                <a:uLnTx/>
                <a:uFillTx/>
                <a:latin typeface="Poppins-SemiBold"/>
                <a:cs typeface="Poppins-SemiBold"/>
              </a:rPr>
              <a:t>Carbon footprint report</a:t>
            </a:r>
            <a:endParaRPr kumimoji="0" sz="848" b="0" i="0" u="none" strike="noStrike" kern="0" cap="none" spc="0" normalizeH="0" baseline="0" noProof="0">
              <a:ln>
                <a:noFill/>
              </a:ln>
              <a:solidFill>
                <a:sysClr val="windowText" lastClr="000000"/>
              </a:solidFill>
              <a:effectLst/>
              <a:uLnTx/>
              <a:uFillTx/>
              <a:latin typeface="Poppins-SemiBold"/>
              <a:cs typeface="Poppins-SemiBold"/>
            </a:endParaRPr>
          </a:p>
        </p:txBody>
      </p:sp>
      <p:sp>
        <p:nvSpPr>
          <p:cNvPr id="4" name="object 4"/>
          <p:cNvSpPr/>
          <p:nvPr/>
        </p:nvSpPr>
        <p:spPr>
          <a:xfrm>
            <a:off x="3225476" y="458060"/>
            <a:ext cx="4244922" cy="0"/>
          </a:xfrm>
          <a:custGeom>
            <a:avLst/>
            <a:gdLst/>
            <a:ahLst/>
            <a:cxnLst/>
            <a:rect l="l" t="t" r="r" b="b"/>
            <a:pathLst>
              <a:path w="6007100">
                <a:moveTo>
                  <a:pt x="0" y="0"/>
                </a:moveTo>
                <a:lnTo>
                  <a:pt x="6007100" y="0"/>
                </a:lnTo>
              </a:path>
            </a:pathLst>
          </a:custGeom>
          <a:ln w="3175">
            <a:solidFill>
              <a:srgbClr val="1D1D1B"/>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12" name="Picture 11" descr="Chart, histogram&#10;&#10;Description automatically generated">
            <a:extLst>
              <a:ext uri="{FF2B5EF4-FFF2-40B4-BE49-F238E27FC236}">
                <a16:creationId xmlns:a16="http://schemas.microsoft.com/office/drawing/2014/main" id="{AE95CA6E-B1E1-5C96-079B-B5C4926B03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4097" y="5897395"/>
            <a:ext cx="1395304" cy="1160068"/>
          </a:xfrm>
          <a:prstGeom prst="rect">
            <a:avLst/>
          </a:prstGeom>
        </p:spPr>
      </p:pic>
      <p:sp>
        <p:nvSpPr>
          <p:cNvPr id="14" name="object 3">
            <a:extLst>
              <a:ext uri="{FF2B5EF4-FFF2-40B4-BE49-F238E27FC236}">
                <a16:creationId xmlns:a16="http://schemas.microsoft.com/office/drawing/2014/main" id="{566FA3F6-91A4-2824-38FC-C05855E649F3}"/>
              </a:ext>
            </a:extLst>
          </p:cNvPr>
          <p:cNvSpPr/>
          <p:nvPr/>
        </p:nvSpPr>
        <p:spPr>
          <a:xfrm flipV="1">
            <a:off x="622300" y="7161530"/>
            <a:ext cx="9438898" cy="45719"/>
          </a:xfrm>
          <a:custGeom>
            <a:avLst/>
            <a:gdLst/>
            <a:ahLst/>
            <a:cxnLst/>
            <a:rect l="l" t="t" r="r" b="b"/>
            <a:pathLst>
              <a:path w="6007100">
                <a:moveTo>
                  <a:pt x="0" y="0"/>
                </a:moveTo>
                <a:lnTo>
                  <a:pt x="6007100" y="0"/>
                </a:lnTo>
              </a:path>
            </a:pathLst>
          </a:custGeom>
          <a:ln w="3175">
            <a:solidFill>
              <a:srgbClr val="1D1D1B"/>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TextBox 4">
            <a:extLst>
              <a:ext uri="{FF2B5EF4-FFF2-40B4-BE49-F238E27FC236}">
                <a16:creationId xmlns:a16="http://schemas.microsoft.com/office/drawing/2014/main" id="{7C91098C-744E-C37E-F60F-EC81759378C4}"/>
              </a:ext>
            </a:extLst>
          </p:cNvPr>
          <p:cNvSpPr txBox="1"/>
          <p:nvPr/>
        </p:nvSpPr>
        <p:spPr>
          <a:xfrm>
            <a:off x="469900" y="7256029"/>
            <a:ext cx="2514600"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sysClr val="windowText" lastClr="000000"/>
                </a:solidFill>
                <a:effectLst/>
                <a:uLnTx/>
                <a:uFillTx/>
                <a:latin typeface="Poppins SemiBold" panose="00000700000000000000" pitchFamily="2" charset="0"/>
                <a:cs typeface="Poppins SemiBold" panose="00000700000000000000" pitchFamily="2" charset="0"/>
              </a:rPr>
              <a:t>© 2024 Sustainable Business Services</a:t>
            </a:r>
          </a:p>
        </p:txBody>
      </p:sp>
      <p:pic>
        <p:nvPicPr>
          <p:cNvPr id="7" name="Picture 6">
            <a:extLst>
              <a:ext uri="{FF2B5EF4-FFF2-40B4-BE49-F238E27FC236}">
                <a16:creationId xmlns:a16="http://schemas.microsoft.com/office/drawing/2014/main" id="{F479DDC7-C876-5B5A-5E33-7A8BF4F064A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933076" y="186046"/>
            <a:ext cx="432635" cy="432635"/>
          </a:xfrm>
          <a:prstGeom prst="rect">
            <a:avLst/>
          </a:prstGeom>
        </p:spPr>
      </p:pic>
      <p:pic>
        <p:nvPicPr>
          <p:cNvPr id="6" name="Picture 5" descr="Blue letters on a black background&#10;&#10;Description automatically generated">
            <a:extLst>
              <a:ext uri="{FF2B5EF4-FFF2-40B4-BE49-F238E27FC236}">
                <a16:creationId xmlns:a16="http://schemas.microsoft.com/office/drawing/2014/main" id="{B6B25876-4331-5087-9D6C-69D8FE7409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2002" y="188492"/>
            <a:ext cx="1768098" cy="39299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86433" y="878312"/>
            <a:ext cx="9666293" cy="3673847"/>
          </a:xfrm>
          <a:prstGeom prst="rect">
            <a:avLst/>
          </a:prstGeom>
        </p:spPr>
        <p:txBody>
          <a:bodyPr vert="horz" wrap="square" lIns="0" tIns="8974" rIns="0" bIns="0" rtlCol="0">
            <a:spAutoFit/>
          </a:bodyPr>
          <a:lstStyle/>
          <a:p>
            <a:pPr marL="8976" marR="0" lvl="0" indent="0" defTabSz="914400" eaLnBrk="1" fontAlgn="auto" latinLnBrk="0" hangingPunct="1">
              <a:lnSpc>
                <a:spcPct val="100000"/>
              </a:lnSpc>
              <a:spcBef>
                <a:spcPts val="71"/>
              </a:spcBef>
              <a:spcAft>
                <a:spcPts val="0"/>
              </a:spcAft>
              <a:buClrTx/>
              <a:buSzTx/>
              <a:buFontTx/>
              <a:buNone/>
              <a:tabLst/>
              <a:defRPr/>
            </a:pPr>
            <a:r>
              <a:rPr kumimoji="0" lang="en-US" sz="1600" b="1" i="0" u="none" strike="noStrike" kern="0" cap="none" spc="0" normalizeH="0" baseline="0" noProof="0" dirty="0">
                <a:ln>
                  <a:noFill/>
                </a:ln>
                <a:solidFill>
                  <a:srgbClr val="42722D"/>
                </a:solidFill>
                <a:effectLst/>
                <a:uLnTx/>
                <a:uFillTx/>
                <a:latin typeface="Poppins-SemiBold"/>
                <a:cs typeface="Poppins-SemiBold"/>
              </a:rPr>
              <a:t>Our Climate Commitment – UNFCC Race to Zero &amp; NHS Carbon Footprint Plus</a:t>
            </a:r>
            <a:endParaRPr kumimoji="0" lang="en-US" sz="1600" b="1" i="0" u="none" strike="noStrike" kern="0" cap="none" spc="-14" normalizeH="0" baseline="0" noProof="0" dirty="0">
              <a:ln>
                <a:noFill/>
              </a:ln>
              <a:solidFill>
                <a:srgbClr val="42722D"/>
              </a:solidFill>
              <a:effectLst/>
              <a:uLnTx/>
              <a:uFillTx/>
              <a:latin typeface="Poppins-SemiBold"/>
              <a:cs typeface="Poppins-SemiBold"/>
            </a:endParaRPr>
          </a:p>
          <a:p>
            <a:pPr marL="8976" marR="0" lvl="0" indent="0" defTabSz="914400" eaLnBrk="1" fontAlgn="auto" latinLnBrk="0" hangingPunct="1">
              <a:lnSpc>
                <a:spcPct val="100000"/>
              </a:lnSpc>
              <a:spcBef>
                <a:spcPts val="71"/>
              </a:spcBef>
              <a:spcAft>
                <a:spcPts val="0"/>
              </a:spcAft>
              <a:buClrTx/>
              <a:buSzTx/>
              <a:buFontTx/>
              <a:buNone/>
              <a:tabLst/>
              <a:defRPr/>
            </a:pPr>
            <a:endParaRPr kumimoji="0" lang="en-US" sz="1600" b="0" i="0" u="none" strike="noStrike" kern="0" cap="none" spc="0" normalizeH="0" baseline="0" noProof="0" dirty="0">
              <a:ln>
                <a:noFill/>
              </a:ln>
              <a:solidFill>
                <a:sysClr val="windowText" lastClr="000000"/>
              </a:solidFill>
              <a:effectLst/>
              <a:uLnTx/>
              <a:uFillTx/>
              <a:latin typeface="Poppins-SemiBold"/>
              <a:cs typeface="Poppins-SemiBold"/>
            </a:endParaRPr>
          </a:p>
          <a:p>
            <a:pPr marL="8976" marR="39493" lvl="0" indent="0" defTabSz="914400" eaLnBrk="1" fontAlgn="auto" latinLnBrk="0" hangingPunct="1">
              <a:lnSpc>
                <a:spcPct val="136300"/>
              </a:lnSpc>
              <a:spcBef>
                <a:spcPts val="495"/>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Poppins Light" panose="00000400000000000000" pitchFamily="2" charset="0"/>
                <a:cs typeface="Poppins Light" panose="00000400000000000000" pitchFamily="2" charset="0"/>
              </a:rPr>
              <a:t>Our company </a:t>
            </a:r>
            <a:r>
              <a:rPr kumimoji="0" lang="en-US" sz="1200" b="0" i="0" u="none" strike="noStrike" kern="0" cap="none" spc="0" normalizeH="0" baseline="0" noProof="0" dirty="0" err="1">
                <a:ln>
                  <a:noFill/>
                </a:ln>
                <a:solidFill>
                  <a:sysClr val="windowText" lastClr="000000"/>
                </a:solidFill>
                <a:effectLst/>
                <a:uLnTx/>
                <a:uFillTx/>
                <a:latin typeface="Poppins Light" panose="00000400000000000000" pitchFamily="2" charset="0"/>
                <a:cs typeface="Poppins Light" panose="00000400000000000000" pitchFamily="2" charset="0"/>
              </a:rPr>
              <a:t>recognise`s</a:t>
            </a:r>
            <a:r>
              <a:rPr kumimoji="0" lang="en-US" sz="1200" b="0" i="0" u="none" strike="noStrike" kern="0" cap="none" spc="0" normalizeH="0" baseline="0" noProof="0" dirty="0">
                <a:ln>
                  <a:noFill/>
                </a:ln>
                <a:solidFill>
                  <a:sysClr val="windowText" lastClr="000000"/>
                </a:solidFill>
                <a:effectLst/>
                <a:uLnTx/>
                <a:uFillTx/>
                <a:latin typeface="Poppins Light" panose="00000400000000000000" pitchFamily="2" charset="0"/>
                <a:cs typeface="Poppins Light" panose="00000400000000000000" pitchFamily="2" charset="0"/>
              </a:rPr>
              <a:t> that climate change poses a threat to the economy, </a:t>
            </a:r>
            <a:r>
              <a:rPr kumimoji="0" lang="en-US" sz="1200" b="0" i="0" u="none" strike="noStrike" kern="0" cap="none" spc="-7" normalizeH="0" baseline="0" noProof="0" dirty="0">
                <a:ln>
                  <a:noFill/>
                </a:ln>
                <a:solidFill>
                  <a:sysClr val="windowText" lastClr="000000"/>
                </a:solidFill>
                <a:effectLst/>
                <a:uLnTx/>
                <a:uFillTx/>
                <a:latin typeface="Poppins Light" panose="00000400000000000000" pitchFamily="2" charset="0"/>
                <a:cs typeface="Poppins Light" panose="00000400000000000000" pitchFamily="2" charset="0"/>
              </a:rPr>
              <a:t>nature </a:t>
            </a:r>
            <a:r>
              <a:rPr kumimoji="0" lang="en-US" sz="1200" b="0" i="0" u="none" strike="noStrike" kern="0" cap="none" spc="0" normalizeH="0" baseline="0" noProof="0" dirty="0">
                <a:ln>
                  <a:noFill/>
                </a:ln>
                <a:solidFill>
                  <a:sysClr val="windowText" lastClr="000000"/>
                </a:solidFill>
                <a:effectLst/>
                <a:uLnTx/>
                <a:uFillTx/>
                <a:latin typeface="Poppins Light" panose="00000400000000000000" pitchFamily="2" charset="0"/>
                <a:cs typeface="Poppins Light" panose="00000400000000000000" pitchFamily="2" charset="0"/>
              </a:rPr>
              <a:t>and society-at-large, our company commits to act immediately in a full and lasting commitment by;</a:t>
            </a:r>
          </a:p>
          <a:p>
            <a:pPr marL="308481" marR="0" lvl="0" indent="-228600" defTabSz="914400" eaLnBrk="1" fontAlgn="auto" latinLnBrk="0" hangingPunct="1">
              <a:lnSpc>
                <a:spcPct val="100000"/>
              </a:lnSpc>
              <a:spcBef>
                <a:spcPts val="905"/>
              </a:spcBef>
              <a:spcAft>
                <a:spcPts val="0"/>
              </a:spcAft>
              <a:buClr>
                <a:srgbClr val="1C395F"/>
              </a:buClr>
              <a:buSzTx/>
              <a:buFont typeface="+mj-lt"/>
              <a:buAutoNum type="arabicPeriod"/>
              <a:tabLst>
                <a:tab pos="158867" algn="l"/>
              </a:tabLst>
              <a:defRPr/>
            </a:pPr>
            <a:r>
              <a:rPr kumimoji="0" lang="en-GB" sz="1200" b="0" i="0" u="none" strike="noStrike" kern="0" cap="none" spc="0" normalizeH="0" baseline="0" noProof="0" dirty="0">
                <a:ln>
                  <a:noFill/>
                </a:ln>
                <a:solidFill>
                  <a:sysClr val="windowText" lastClr="000000"/>
                </a:solidFill>
                <a:effectLst/>
                <a:uLnTx/>
                <a:uFillTx/>
                <a:latin typeface="Poppins Light" panose="00000400000000000000" pitchFamily="2" charset="0"/>
                <a:cs typeface="Poppins Light" panose="00000400000000000000" pitchFamily="2" charset="0"/>
              </a:rPr>
              <a:t>For our company to achieve Net Zero in line with the Science Based targets set out by the UNFCCC i.e., to achieve Net Zero no later than 2050 and target a 50% reduction in emissions by 2030.</a:t>
            </a:r>
          </a:p>
          <a:p>
            <a:pPr marL="308482" marR="0" lvl="0" indent="-228600" defTabSz="914400" eaLnBrk="1" fontAlgn="auto" latinLnBrk="0" hangingPunct="1">
              <a:lnSpc>
                <a:spcPct val="100000"/>
              </a:lnSpc>
              <a:spcBef>
                <a:spcPts val="905"/>
              </a:spcBef>
              <a:spcAft>
                <a:spcPts val="0"/>
              </a:spcAft>
              <a:buClr>
                <a:srgbClr val="1C395F"/>
              </a:buClr>
              <a:buSzTx/>
              <a:buFont typeface="+mj-lt"/>
              <a:buAutoNum type="arabicPeriod"/>
              <a:tabLst>
                <a:tab pos="185345" algn="l"/>
              </a:tabLst>
              <a:defRPr/>
            </a:pPr>
            <a:r>
              <a:rPr kumimoji="0" lang="en-GB" sz="1200" b="0" i="0" u="none" strike="noStrike" kern="0" cap="none" spc="0" normalizeH="0" baseline="0" noProof="0" dirty="0">
                <a:ln>
                  <a:noFill/>
                </a:ln>
                <a:solidFill>
                  <a:sysClr val="windowText" lastClr="000000"/>
                </a:solidFill>
                <a:effectLst/>
                <a:uLnTx/>
                <a:uFillTx/>
                <a:latin typeface="Poppins Light" panose="00000400000000000000" pitchFamily="2" charset="0"/>
                <a:cs typeface="Poppins Light" panose="00000400000000000000" pitchFamily="2" charset="0"/>
              </a:rPr>
              <a:t>To set realistic short- and long-term targets aligned to the NHS Carbon Footprint Plus, </a:t>
            </a:r>
            <a:r>
              <a:rPr kumimoji="0" lang="en-US" sz="1200" b="0" i="0" u="none" strike="noStrike" kern="0" cap="none" spc="0" normalizeH="0" baseline="0" noProof="0" dirty="0">
                <a:ln>
                  <a:noFill/>
                </a:ln>
                <a:solidFill>
                  <a:sysClr val="windowText" lastClr="000000"/>
                </a:solidFill>
                <a:effectLst/>
                <a:uLnTx/>
                <a:uFillTx/>
                <a:latin typeface="Poppins Light" panose="00000400000000000000" pitchFamily="2" charset="0"/>
                <a:cs typeface="Poppins Light" panose="00000400000000000000" pitchFamily="2" charset="0"/>
              </a:rPr>
              <a:t>we will reach net zero (Scopes 1&amp;2) by 2035, with an ambition to reach an 80% reduction by 2028 to 2032; &amp; For the emissions we can influence (Scope 3), we will reach net zero by 2045, with an ambition to reach an 80% reduction by 2036 to 2039.</a:t>
            </a:r>
            <a:endParaRPr kumimoji="0" lang="en-GB" sz="1200" b="0" i="0" u="none" strike="noStrike" kern="0" cap="none" spc="0" normalizeH="0" baseline="0" noProof="0" dirty="0">
              <a:ln>
                <a:noFill/>
              </a:ln>
              <a:solidFill>
                <a:sysClr val="windowText" lastClr="000000"/>
              </a:solidFill>
              <a:effectLst/>
              <a:uLnTx/>
              <a:uFillTx/>
              <a:latin typeface="Poppins Light" panose="00000400000000000000" pitchFamily="2" charset="0"/>
              <a:cs typeface="Poppins Light" panose="00000400000000000000" pitchFamily="2" charset="0"/>
            </a:endParaRPr>
          </a:p>
          <a:p>
            <a:pPr marL="308482" marR="0" lvl="0" indent="-228600" defTabSz="914400" eaLnBrk="1" fontAlgn="auto" latinLnBrk="0" hangingPunct="1">
              <a:lnSpc>
                <a:spcPct val="100000"/>
              </a:lnSpc>
              <a:spcBef>
                <a:spcPts val="905"/>
              </a:spcBef>
              <a:spcAft>
                <a:spcPts val="0"/>
              </a:spcAft>
              <a:buClr>
                <a:srgbClr val="1C395F"/>
              </a:buClr>
              <a:buSzTx/>
              <a:buFont typeface="+mj-lt"/>
              <a:buAutoNum type="arabicPeriod"/>
              <a:tabLst>
                <a:tab pos="185345" algn="l"/>
              </a:tabLst>
              <a:defRPr/>
            </a:pPr>
            <a:r>
              <a:rPr kumimoji="0" lang="en-GB" sz="1200" b="0" i="0" u="none" strike="noStrike" kern="0" cap="none" spc="0" normalizeH="0" baseline="0" noProof="0" dirty="0">
                <a:ln>
                  <a:noFill/>
                </a:ln>
                <a:solidFill>
                  <a:sysClr val="windowText" lastClr="000000"/>
                </a:solidFill>
                <a:effectLst/>
                <a:uLnTx/>
                <a:uFillTx/>
                <a:latin typeface="Poppins Light" panose="00000400000000000000" pitchFamily="2" charset="0"/>
                <a:cs typeface="Poppins Light" panose="00000400000000000000" pitchFamily="2" charset="0"/>
              </a:rPr>
              <a:t>To maintain and report the total GHG emissions of our business regularly</a:t>
            </a:r>
          </a:p>
          <a:p>
            <a:pPr marL="8976" marR="3590" lvl="0" indent="0" defTabSz="914400" eaLnBrk="1" fontAlgn="auto" latinLnBrk="0" hangingPunct="1">
              <a:lnSpc>
                <a:spcPct val="136300"/>
              </a:lnSpc>
              <a:spcBef>
                <a:spcPts val="565"/>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latin typeface="Poppins Light" panose="00000400000000000000" pitchFamily="2" charset="0"/>
                <a:cs typeface="Poppins Light" panose="00000400000000000000" pitchFamily="2" charset="0"/>
              </a:rPr>
              <a:t>In doing so, we are proud to be recognised by the United Nations Race to </a:t>
            </a:r>
            <a:r>
              <a:rPr kumimoji="0" lang="en-GB" sz="1200" b="0" i="0" u="none" strike="noStrike" kern="0" cap="none" spc="-14" normalizeH="0" baseline="0" noProof="0" dirty="0">
                <a:ln>
                  <a:noFill/>
                </a:ln>
                <a:solidFill>
                  <a:sysClr val="windowText" lastClr="000000"/>
                </a:solidFill>
                <a:effectLst/>
                <a:uLnTx/>
                <a:uFillTx/>
                <a:latin typeface="Poppins Light" panose="00000400000000000000" pitchFamily="2" charset="0"/>
                <a:cs typeface="Poppins Light" panose="00000400000000000000" pitchFamily="2" charset="0"/>
              </a:rPr>
              <a:t>Zero </a:t>
            </a:r>
            <a:r>
              <a:rPr kumimoji="0" lang="en-GB" sz="1200" b="0" i="0" u="none" strike="noStrike" kern="0" cap="none" spc="0" normalizeH="0" baseline="0" noProof="0" dirty="0">
                <a:ln>
                  <a:noFill/>
                </a:ln>
                <a:solidFill>
                  <a:sysClr val="windowText" lastClr="000000"/>
                </a:solidFill>
                <a:effectLst/>
                <a:uLnTx/>
                <a:uFillTx/>
                <a:latin typeface="Poppins Light" panose="00000400000000000000" pitchFamily="2" charset="0"/>
                <a:cs typeface="Poppins Light" panose="00000400000000000000" pitchFamily="2" charset="0"/>
              </a:rPr>
              <a:t>campaign, and join governments, businesses, cities, regions, and universities </a:t>
            </a:r>
            <a:r>
              <a:rPr kumimoji="0" lang="en-GB" sz="1200" b="0" i="0" u="none" strike="noStrike" kern="0" cap="none" spc="-7" normalizeH="0" baseline="0" noProof="0" dirty="0">
                <a:ln>
                  <a:noFill/>
                </a:ln>
                <a:solidFill>
                  <a:sysClr val="windowText" lastClr="000000"/>
                </a:solidFill>
                <a:effectLst/>
                <a:uLnTx/>
                <a:uFillTx/>
                <a:latin typeface="Poppins Light" panose="00000400000000000000" pitchFamily="2" charset="0"/>
                <a:cs typeface="Poppins Light" panose="00000400000000000000" pitchFamily="2" charset="0"/>
              </a:rPr>
              <a:t>around </a:t>
            </a:r>
            <a:r>
              <a:rPr kumimoji="0" lang="en-GB" sz="1200" b="0" i="0" u="none" strike="noStrike" kern="0" cap="none" spc="0" normalizeH="0" baseline="0" noProof="0" dirty="0">
                <a:ln>
                  <a:noFill/>
                </a:ln>
                <a:solidFill>
                  <a:sysClr val="windowText" lastClr="000000"/>
                </a:solidFill>
                <a:effectLst/>
                <a:uLnTx/>
                <a:uFillTx/>
                <a:latin typeface="Poppins Light" panose="00000400000000000000" pitchFamily="2" charset="0"/>
                <a:cs typeface="Poppins Light" panose="00000400000000000000" pitchFamily="2" charset="0"/>
              </a:rPr>
              <a:t>the world that share the same </a:t>
            </a:r>
            <a:r>
              <a:rPr kumimoji="0" lang="en-GB" sz="1200" b="0" i="0" u="none" strike="noStrike" kern="0" cap="none" spc="-7" normalizeH="0" baseline="0" noProof="0" dirty="0">
                <a:ln>
                  <a:noFill/>
                </a:ln>
                <a:solidFill>
                  <a:sysClr val="windowText" lastClr="000000"/>
                </a:solidFill>
                <a:effectLst/>
                <a:uLnTx/>
                <a:uFillTx/>
                <a:latin typeface="Poppins Light" panose="00000400000000000000" pitchFamily="2" charset="0"/>
                <a:cs typeface="Poppins Light" panose="00000400000000000000" pitchFamily="2" charset="0"/>
              </a:rPr>
              <a:t>mission.</a:t>
            </a:r>
            <a:endParaRPr kumimoji="0" lang="en-GB" sz="1200" b="0" i="0" u="none" strike="noStrike" kern="0" cap="none" spc="0" normalizeH="0" baseline="0" noProof="0" dirty="0">
              <a:ln>
                <a:noFill/>
              </a:ln>
              <a:solidFill>
                <a:sysClr val="windowText" lastClr="000000"/>
              </a:solidFill>
              <a:effectLst/>
              <a:uLnTx/>
              <a:uFillTx/>
              <a:latin typeface="Poppins Light" panose="00000400000000000000" pitchFamily="2" charset="0"/>
              <a:cs typeface="Poppins Light" panose="00000400000000000000" pitchFamily="2" charset="0"/>
            </a:endParaRPr>
          </a:p>
          <a:p>
            <a:pPr marL="8976" marR="223940" lvl="0" indent="0" defTabSz="914400" eaLnBrk="1" fontAlgn="auto" latinLnBrk="0" hangingPunct="1">
              <a:lnSpc>
                <a:spcPct val="136300"/>
              </a:lnSpc>
              <a:spcBef>
                <a:spcPts val="569"/>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latin typeface="Poppins Light" panose="00000400000000000000" pitchFamily="2" charset="0"/>
                <a:cs typeface="Poppins Light" panose="00000400000000000000" pitchFamily="2" charset="0"/>
              </a:rPr>
              <a:t>We acknowledge that our commitment will be reported on the SME Climate </a:t>
            </a:r>
            <a:r>
              <a:rPr kumimoji="0" lang="en-GB" sz="1200" b="0" i="0" u="none" strike="noStrike" kern="0" cap="none" spc="-18" normalizeH="0" baseline="0" noProof="0" dirty="0">
                <a:ln>
                  <a:noFill/>
                </a:ln>
                <a:solidFill>
                  <a:sysClr val="windowText" lastClr="000000"/>
                </a:solidFill>
                <a:effectLst/>
                <a:uLnTx/>
                <a:uFillTx/>
                <a:latin typeface="Poppins Light" panose="00000400000000000000" pitchFamily="2" charset="0"/>
                <a:cs typeface="Poppins Light" panose="00000400000000000000" pitchFamily="2" charset="0"/>
              </a:rPr>
              <a:t>Hub </a:t>
            </a:r>
            <a:r>
              <a:rPr kumimoji="0" lang="en-GB" sz="1200" b="0" i="0" u="none" strike="noStrike" kern="0" cap="none" spc="0" normalizeH="0" baseline="0" noProof="0" dirty="0">
                <a:ln>
                  <a:noFill/>
                </a:ln>
                <a:solidFill>
                  <a:sysClr val="windowText" lastClr="000000"/>
                </a:solidFill>
                <a:effectLst/>
                <a:uLnTx/>
                <a:uFillTx/>
                <a:latin typeface="Poppins Light" panose="00000400000000000000" pitchFamily="2" charset="0"/>
                <a:cs typeface="Poppins Light" panose="00000400000000000000" pitchFamily="2" charset="0"/>
              </a:rPr>
              <a:t>website. </a:t>
            </a:r>
            <a:r>
              <a:rPr kumimoji="0" lang="en-GB" sz="1200" b="0" i="0" u="none" strike="noStrike" kern="0" cap="none" spc="0" normalizeH="0" baseline="0" noProof="0" dirty="0">
                <a:ln>
                  <a:noFill/>
                </a:ln>
                <a:solidFill>
                  <a:prstClr val="black"/>
                </a:solidFill>
                <a:effectLst/>
                <a:uLnTx/>
                <a:uFillTx/>
                <a:latin typeface="Poppins Light" panose="00000400000000000000" pitchFamily="2" charset="0"/>
                <a:cs typeface="Poppins Light" panose="00000400000000000000" pitchFamily="2" charset="0"/>
              </a:rPr>
              <a:t>Britplas Fabrications </a:t>
            </a:r>
            <a:r>
              <a:rPr kumimoji="0" lang="en-GB" sz="1200" b="0" i="0" u="none" strike="noStrike" kern="0" cap="none" spc="0" normalizeH="0" baseline="0" noProof="0" dirty="0">
                <a:ln>
                  <a:noFill/>
                </a:ln>
                <a:solidFill>
                  <a:sysClr val="windowText" lastClr="000000"/>
                </a:solidFill>
                <a:effectLst/>
                <a:uLnTx/>
                <a:uFillTx/>
                <a:latin typeface="Poppins Light" panose="00000400000000000000" pitchFamily="2" charset="0"/>
                <a:cs typeface="Poppins Light" panose="00000400000000000000" pitchFamily="2" charset="0"/>
              </a:rPr>
              <a:t>made our pledge to the Race to Zero in </a:t>
            </a:r>
            <a:r>
              <a:rPr kumimoji="0" lang="en-GB" sz="1100" b="0" i="0" u="none" strike="noStrike" kern="0" cap="none" spc="0" normalizeH="0" baseline="0" noProof="0" dirty="0">
                <a:ln>
                  <a:noFill/>
                </a:ln>
                <a:solidFill>
                  <a:prstClr val="black"/>
                </a:solidFill>
                <a:effectLst/>
                <a:uLnTx/>
                <a:uFillTx/>
                <a:latin typeface="Poppins Light" panose="00000400000000000000" pitchFamily="2" charset="0"/>
                <a:cs typeface="Poppins Light" panose="00000400000000000000" pitchFamily="2" charset="0"/>
              </a:rPr>
              <a:t>2024</a:t>
            </a:r>
          </a:p>
        </p:txBody>
      </p:sp>
      <p:sp>
        <p:nvSpPr>
          <p:cNvPr id="11" name="object 3">
            <a:extLst>
              <a:ext uri="{FF2B5EF4-FFF2-40B4-BE49-F238E27FC236}">
                <a16:creationId xmlns:a16="http://schemas.microsoft.com/office/drawing/2014/main" id="{F954EB68-694B-2793-A3E0-5352FD9EA4B6}"/>
              </a:ext>
            </a:extLst>
          </p:cNvPr>
          <p:cNvSpPr txBox="1"/>
          <p:nvPr/>
        </p:nvSpPr>
        <p:spPr>
          <a:xfrm>
            <a:off x="3833026" y="209703"/>
            <a:ext cx="3244839" cy="139547"/>
          </a:xfrm>
          <a:prstGeom prst="rect">
            <a:avLst/>
          </a:prstGeom>
        </p:spPr>
        <p:txBody>
          <a:bodyPr vert="horz" wrap="square" lIns="0" tIns="8974" rIns="0" bIns="0" rtlCol="0">
            <a:spAutoFit/>
          </a:bodyPr>
          <a:lstStyle/>
          <a:p>
            <a:pPr marL="8976" marR="0" lvl="0" indent="0" algn="ctr" defTabSz="914400" eaLnBrk="1" fontAlgn="auto" latinLnBrk="0" hangingPunct="1">
              <a:lnSpc>
                <a:spcPct val="100000"/>
              </a:lnSpc>
              <a:spcBef>
                <a:spcPts val="71"/>
              </a:spcBef>
              <a:spcAft>
                <a:spcPts val="0"/>
              </a:spcAft>
              <a:buClrTx/>
              <a:buSzTx/>
              <a:buFontTx/>
              <a:buNone/>
              <a:tabLst/>
              <a:defRPr/>
            </a:pPr>
            <a:r>
              <a:rPr kumimoji="0" sz="848" b="1" i="0" u="none" strike="noStrike" kern="0" cap="none" spc="0" normalizeH="0" baseline="0" noProof="0" dirty="0">
                <a:ln>
                  <a:noFill/>
                </a:ln>
                <a:solidFill>
                  <a:srgbClr val="1D1D1B"/>
                </a:solidFill>
                <a:effectLst/>
                <a:uLnTx/>
                <a:uFillTx/>
                <a:latin typeface="Poppins-SemiBold"/>
                <a:cs typeface="Poppins-SemiBold"/>
              </a:rPr>
              <a:t>Carbon footprint report for </a:t>
            </a:r>
            <a:r>
              <a:rPr lang="en-GB" sz="848" b="1" dirty="0">
                <a:solidFill>
                  <a:srgbClr val="1D1D1B"/>
                </a:solidFill>
                <a:latin typeface="Poppins-SemiBold"/>
                <a:cs typeface="Poppins-SemiBold"/>
              </a:rPr>
              <a:t>Britplas</a:t>
            </a:r>
            <a:endParaRPr kumimoji="0" sz="848" b="0" i="0" u="none" strike="noStrike" kern="0" cap="none" spc="0" normalizeH="0" baseline="0" noProof="0" dirty="0">
              <a:ln>
                <a:noFill/>
              </a:ln>
              <a:solidFill>
                <a:sysClr val="windowText" lastClr="000000"/>
              </a:solidFill>
              <a:effectLst/>
              <a:uLnTx/>
              <a:uFillTx/>
              <a:latin typeface="Poppins-SemiBold"/>
              <a:cs typeface="Poppins-SemiBold"/>
            </a:endParaRPr>
          </a:p>
        </p:txBody>
      </p:sp>
      <p:sp>
        <p:nvSpPr>
          <p:cNvPr id="13" name="object 4">
            <a:extLst>
              <a:ext uri="{FF2B5EF4-FFF2-40B4-BE49-F238E27FC236}">
                <a16:creationId xmlns:a16="http://schemas.microsoft.com/office/drawing/2014/main" id="{873B060B-3A18-A5E7-E53B-331A9FBBCB67}"/>
              </a:ext>
            </a:extLst>
          </p:cNvPr>
          <p:cNvSpPr/>
          <p:nvPr/>
        </p:nvSpPr>
        <p:spPr>
          <a:xfrm>
            <a:off x="3225476" y="458060"/>
            <a:ext cx="4244922" cy="0"/>
          </a:xfrm>
          <a:custGeom>
            <a:avLst/>
            <a:gdLst/>
            <a:ahLst/>
            <a:cxnLst/>
            <a:rect l="l" t="t" r="r" b="b"/>
            <a:pathLst>
              <a:path w="6007100">
                <a:moveTo>
                  <a:pt x="0" y="0"/>
                </a:moveTo>
                <a:lnTo>
                  <a:pt x="6007100" y="0"/>
                </a:lnTo>
              </a:path>
            </a:pathLst>
          </a:custGeom>
          <a:ln w="3175">
            <a:solidFill>
              <a:srgbClr val="1D1D1B"/>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object 3">
            <a:extLst>
              <a:ext uri="{FF2B5EF4-FFF2-40B4-BE49-F238E27FC236}">
                <a16:creationId xmlns:a16="http://schemas.microsoft.com/office/drawing/2014/main" id="{9C02F8FA-5A2B-8A79-486E-133907EF9176}"/>
              </a:ext>
            </a:extLst>
          </p:cNvPr>
          <p:cNvSpPr/>
          <p:nvPr/>
        </p:nvSpPr>
        <p:spPr>
          <a:xfrm flipV="1">
            <a:off x="622300" y="7161530"/>
            <a:ext cx="9438898" cy="45719"/>
          </a:xfrm>
          <a:custGeom>
            <a:avLst/>
            <a:gdLst/>
            <a:ahLst/>
            <a:cxnLst/>
            <a:rect l="l" t="t" r="r" b="b"/>
            <a:pathLst>
              <a:path w="6007100">
                <a:moveTo>
                  <a:pt x="0" y="0"/>
                </a:moveTo>
                <a:lnTo>
                  <a:pt x="6007100" y="0"/>
                </a:lnTo>
              </a:path>
            </a:pathLst>
          </a:custGeom>
          <a:ln w="3175">
            <a:solidFill>
              <a:srgbClr val="1D1D1B"/>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TextBox 3">
            <a:extLst>
              <a:ext uri="{FF2B5EF4-FFF2-40B4-BE49-F238E27FC236}">
                <a16:creationId xmlns:a16="http://schemas.microsoft.com/office/drawing/2014/main" id="{EC8FC4CA-D3CB-2659-D987-35EB6E8899A7}"/>
              </a:ext>
            </a:extLst>
          </p:cNvPr>
          <p:cNvSpPr txBox="1"/>
          <p:nvPr/>
        </p:nvSpPr>
        <p:spPr>
          <a:xfrm>
            <a:off x="469900" y="7256029"/>
            <a:ext cx="2514600"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sysClr val="windowText" lastClr="000000"/>
                </a:solidFill>
                <a:effectLst/>
                <a:uLnTx/>
                <a:uFillTx/>
                <a:latin typeface="Poppins SemiBold" panose="00000700000000000000" pitchFamily="2" charset="0"/>
                <a:cs typeface="Poppins SemiBold" panose="00000700000000000000" pitchFamily="2" charset="0"/>
              </a:rPr>
              <a:t>© 2024 Sustainable Business Services</a:t>
            </a:r>
          </a:p>
        </p:txBody>
      </p:sp>
      <p:pic>
        <p:nvPicPr>
          <p:cNvPr id="6" name="Picture 5" descr="A diagram of different types of carbon footprint&#10;&#10;Description automatically generated">
            <a:extLst>
              <a:ext uri="{FF2B5EF4-FFF2-40B4-BE49-F238E27FC236}">
                <a16:creationId xmlns:a16="http://schemas.microsoft.com/office/drawing/2014/main" id="{A4D6EFE1-49A6-F543-8DF3-56DE4FD4EB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6500" y="4878933"/>
            <a:ext cx="2125305" cy="2045515"/>
          </a:xfrm>
          <a:prstGeom prst="rect">
            <a:avLst/>
          </a:prstGeom>
        </p:spPr>
      </p:pic>
      <p:pic>
        <p:nvPicPr>
          <p:cNvPr id="7" name="Picture 6">
            <a:extLst>
              <a:ext uri="{FF2B5EF4-FFF2-40B4-BE49-F238E27FC236}">
                <a16:creationId xmlns:a16="http://schemas.microsoft.com/office/drawing/2014/main" id="{2A0714FA-6C7A-1CDB-2A7A-CF0C4320E9F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933076" y="186046"/>
            <a:ext cx="432635" cy="432635"/>
          </a:xfrm>
          <a:prstGeom prst="rect">
            <a:avLst/>
          </a:prstGeom>
        </p:spPr>
      </p:pic>
      <p:pic>
        <p:nvPicPr>
          <p:cNvPr id="5" name="Picture 4">
            <a:extLst>
              <a:ext uri="{FF2B5EF4-FFF2-40B4-BE49-F238E27FC236}">
                <a16:creationId xmlns:a16="http://schemas.microsoft.com/office/drawing/2014/main" id="{6E469738-A02F-5508-BBCC-E73C39D447F7}"/>
              </a:ext>
            </a:extLst>
          </p:cNvPr>
          <p:cNvPicPr>
            <a:picLocks noChangeAspect="1"/>
          </p:cNvPicPr>
          <p:nvPr/>
        </p:nvPicPr>
        <p:blipFill>
          <a:blip r:embed="rId4"/>
          <a:stretch>
            <a:fillRect/>
          </a:stretch>
        </p:blipFill>
        <p:spPr>
          <a:xfrm>
            <a:off x="974178" y="5564236"/>
            <a:ext cx="5029636" cy="1048603"/>
          </a:xfrm>
          <a:prstGeom prst="rect">
            <a:avLst/>
          </a:prstGeom>
        </p:spPr>
      </p:pic>
      <p:pic>
        <p:nvPicPr>
          <p:cNvPr id="8" name="Picture 7" descr="Blue letters on a black background&#10;&#10;Description automatically generated">
            <a:extLst>
              <a:ext uri="{FF2B5EF4-FFF2-40B4-BE49-F238E27FC236}">
                <a16:creationId xmlns:a16="http://schemas.microsoft.com/office/drawing/2014/main" id="{B15757E0-7E46-2353-F17D-56F8284019C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2002" y="188492"/>
            <a:ext cx="1768098" cy="392993"/>
          </a:xfrm>
          <a:prstGeom prst="rect">
            <a:avLst/>
          </a:prstGeom>
        </p:spPr>
      </p:pic>
    </p:spTree>
    <p:extLst>
      <p:ext uri="{BB962C8B-B14F-4D97-AF65-F5344CB8AC3E}">
        <p14:creationId xmlns:p14="http://schemas.microsoft.com/office/powerpoint/2010/main" val="486967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52539" y="864169"/>
            <a:ext cx="9761528" cy="6349067"/>
          </a:xfrm>
          <a:prstGeom prst="rect">
            <a:avLst/>
          </a:prstGeom>
        </p:spPr>
        <p:txBody>
          <a:bodyPr vert="horz" wrap="square" lIns="0" tIns="8974" rIns="0" bIns="0" rtlCol="0">
            <a:spAutoFit/>
          </a:bodyPr>
          <a:lstStyle/>
          <a:p>
            <a:pPr marL="8976" marR="0" lvl="0" indent="0" defTabSz="914400" eaLnBrk="1" fontAlgn="auto" latinLnBrk="0" hangingPunct="1">
              <a:lnSpc>
                <a:spcPct val="100000"/>
              </a:lnSpc>
              <a:spcBef>
                <a:spcPts val="71"/>
              </a:spcBef>
              <a:spcAft>
                <a:spcPts val="0"/>
              </a:spcAft>
              <a:buClrTx/>
              <a:buSzTx/>
              <a:buFontTx/>
              <a:buNone/>
              <a:tabLst/>
              <a:defRPr/>
            </a:pPr>
            <a:r>
              <a:rPr kumimoji="0" lang="en-GB" sz="1800" b="0" i="0" u="none" strike="noStrike" kern="0" cap="none" spc="0" normalizeH="0" baseline="0" noProof="0" dirty="0">
                <a:ln>
                  <a:noFill/>
                </a:ln>
                <a:solidFill>
                  <a:srgbClr val="42722D"/>
                </a:solidFill>
                <a:effectLst/>
                <a:uLnTx/>
                <a:uFillTx/>
                <a:latin typeface="Poppins-SemiBold"/>
                <a:cs typeface="Poppins-SemiBold"/>
              </a:rPr>
              <a:t>Net-Zero Strategy</a:t>
            </a:r>
          </a:p>
          <a:p>
            <a:pPr marL="8976" marR="0" lvl="0" indent="0" defTabSz="914400" eaLnBrk="1" fontAlgn="auto" latinLnBrk="0" hangingPunct="1">
              <a:lnSpc>
                <a:spcPct val="100000"/>
              </a:lnSpc>
              <a:spcBef>
                <a:spcPts val="71"/>
              </a:spcBef>
              <a:spcAft>
                <a:spcPts val="0"/>
              </a:spcAft>
              <a:buClrTx/>
              <a:buSzTx/>
              <a:buFontTx/>
              <a:buNone/>
              <a:tabLst/>
              <a:defRPr/>
            </a:pPr>
            <a:endParaRPr kumimoji="0" lang="en-GB" sz="600" b="0" i="0" u="none" strike="noStrike" kern="0" cap="none" spc="0" normalizeH="0" baseline="0" noProof="0" dirty="0">
              <a:ln>
                <a:noFill/>
              </a:ln>
              <a:solidFill>
                <a:sysClr val="windowText" lastClr="000000"/>
              </a:solidFill>
              <a:effectLst/>
              <a:uLnTx/>
              <a:uFillTx/>
              <a:latin typeface="Poppins-SemiBold"/>
              <a:cs typeface="Poppins-SemiBold"/>
            </a:endParaRPr>
          </a:p>
          <a:p>
            <a:pPr marL="8976" marR="0" lvl="0" indent="0" defTabSz="914400" eaLnBrk="1" fontAlgn="auto" latinLnBrk="0" hangingPunct="1">
              <a:lnSpc>
                <a:spcPct val="100000"/>
              </a:lnSpc>
              <a:spcBef>
                <a:spcPts val="71"/>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latin typeface="Poppins Light" panose="00000400000000000000" pitchFamily="2" charset="0"/>
                <a:cs typeface="Poppins Light" panose="00000400000000000000" pitchFamily="2" charset="0"/>
              </a:rPr>
              <a:t>In determining our carbon reduction plan, we follow the Greenhouse Gas (GHG) Management Hierarchy set out by the Institute of Environmental Management and Assessment (IEMA). </a:t>
            </a:r>
            <a:r>
              <a:rPr kumimoji="0" lang="en-GB" sz="1200" b="0" i="0" u="none" strike="noStrike" kern="0" cap="none" spc="0" normalizeH="0" baseline="0" noProof="0" dirty="0">
                <a:ln>
                  <a:noFill/>
                </a:ln>
                <a:solidFill>
                  <a:schemeClr val="tx1"/>
                </a:solidFill>
                <a:effectLst/>
                <a:uLnTx/>
                <a:uFillTx/>
                <a:latin typeface="Poppins Light" panose="00000400000000000000" pitchFamily="2" charset="0"/>
                <a:cs typeface="Poppins Light" panose="00000400000000000000" pitchFamily="2" charset="0"/>
              </a:rPr>
              <a:t>Britplas </a:t>
            </a:r>
            <a:r>
              <a:rPr kumimoji="0" lang="en-GB" sz="1200" b="0" i="0" u="none" strike="noStrike" kern="0" cap="none" spc="0" normalizeH="0" baseline="0" noProof="0" dirty="0">
                <a:ln>
                  <a:noFill/>
                </a:ln>
                <a:effectLst/>
                <a:uLnTx/>
                <a:uFillTx/>
                <a:latin typeface="Poppins Light" panose="00000400000000000000" pitchFamily="2" charset="0"/>
                <a:cs typeface="Poppins Light" panose="00000400000000000000" pitchFamily="2" charset="0"/>
              </a:rPr>
              <a:t>is </a:t>
            </a:r>
            <a:r>
              <a:rPr kumimoji="0" lang="en-GB" sz="1200" b="0" i="0" u="none" strike="noStrike" kern="0" cap="none" spc="0" normalizeH="0" baseline="0" noProof="0" dirty="0">
                <a:ln>
                  <a:noFill/>
                </a:ln>
                <a:solidFill>
                  <a:sysClr val="windowText" lastClr="000000"/>
                </a:solidFill>
                <a:effectLst/>
                <a:uLnTx/>
                <a:uFillTx/>
                <a:latin typeface="Poppins Light" panose="00000400000000000000" pitchFamily="2" charset="0"/>
                <a:cs typeface="Poppins Light" panose="00000400000000000000" pitchFamily="2" charset="0"/>
              </a:rPr>
              <a:t>committed to prioritising the elimination, substitution, and reduction of carbon in advance of any offsetting commitments.</a:t>
            </a:r>
          </a:p>
          <a:p>
            <a:pPr marL="8976" marR="0" lvl="0" indent="0" defTabSz="914400" eaLnBrk="1" fontAlgn="auto" latinLnBrk="0" hangingPunct="1">
              <a:lnSpc>
                <a:spcPct val="100000"/>
              </a:lnSpc>
              <a:spcBef>
                <a:spcPts val="71"/>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Poppins Light" panose="00000400000000000000" pitchFamily="2" charset="0"/>
              <a:cs typeface="Poppins Light" panose="00000400000000000000" pitchFamily="2" charset="0"/>
            </a:endParaRPr>
          </a:p>
          <a:p>
            <a:pPr marL="8976" marR="0" lvl="0" indent="0" defTabSz="914400" eaLnBrk="1" fontAlgn="auto" latinLnBrk="0" hangingPunct="1">
              <a:lnSpc>
                <a:spcPct val="100000"/>
              </a:lnSpc>
              <a:spcBef>
                <a:spcPts val="71"/>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Poppins Light" panose="00000400000000000000" pitchFamily="2" charset="0"/>
              <a:cs typeface="Poppins Light" panose="00000400000000000000" pitchFamily="2" charset="0"/>
            </a:endParaRPr>
          </a:p>
          <a:p>
            <a:pPr marL="8976" marR="0" lvl="0" indent="0" defTabSz="914400" eaLnBrk="1" fontAlgn="auto" latinLnBrk="0" hangingPunct="1">
              <a:lnSpc>
                <a:spcPct val="100000"/>
              </a:lnSpc>
              <a:spcBef>
                <a:spcPts val="71"/>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Poppins Light" panose="00000400000000000000" pitchFamily="2" charset="0"/>
              <a:cs typeface="Poppins Light" panose="00000400000000000000" pitchFamily="2" charset="0"/>
            </a:endParaRPr>
          </a:p>
          <a:p>
            <a:pPr marL="8976" marR="0" lvl="0" indent="0" defTabSz="914400" eaLnBrk="1" fontAlgn="auto" latinLnBrk="0" hangingPunct="1">
              <a:lnSpc>
                <a:spcPct val="100000"/>
              </a:lnSpc>
              <a:spcBef>
                <a:spcPts val="71"/>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Poppins Light" panose="00000400000000000000" pitchFamily="2" charset="0"/>
              <a:cs typeface="Poppins Light" panose="00000400000000000000" pitchFamily="2" charset="0"/>
            </a:endParaRPr>
          </a:p>
          <a:p>
            <a:pPr marL="8976" marR="0" lvl="0" indent="0" defTabSz="914400" eaLnBrk="1" fontAlgn="auto" latinLnBrk="0" hangingPunct="1">
              <a:lnSpc>
                <a:spcPct val="100000"/>
              </a:lnSpc>
              <a:spcBef>
                <a:spcPts val="71"/>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Poppins Light" panose="00000400000000000000" pitchFamily="2" charset="0"/>
              <a:cs typeface="Poppins Light" panose="00000400000000000000" pitchFamily="2" charset="0"/>
            </a:endParaRPr>
          </a:p>
          <a:p>
            <a:pPr marL="8976" marR="0" lvl="0" indent="0" defTabSz="914400" eaLnBrk="1" fontAlgn="auto" latinLnBrk="0" hangingPunct="1">
              <a:lnSpc>
                <a:spcPct val="100000"/>
              </a:lnSpc>
              <a:spcBef>
                <a:spcPts val="71"/>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Poppins Light" panose="00000400000000000000" pitchFamily="2" charset="0"/>
              <a:cs typeface="Poppins Light" panose="00000400000000000000" pitchFamily="2" charset="0"/>
            </a:endParaRPr>
          </a:p>
          <a:p>
            <a:pPr marL="8976" marR="0" lvl="0" indent="0" defTabSz="914400" eaLnBrk="1" fontAlgn="auto" latinLnBrk="0" hangingPunct="1">
              <a:lnSpc>
                <a:spcPct val="100000"/>
              </a:lnSpc>
              <a:spcBef>
                <a:spcPts val="71"/>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Poppins Light" panose="00000400000000000000" pitchFamily="2" charset="0"/>
              <a:cs typeface="Poppins Light" panose="00000400000000000000" pitchFamily="2" charset="0"/>
            </a:endParaRPr>
          </a:p>
          <a:p>
            <a:pPr marL="8976" marR="0" lvl="0" indent="0" defTabSz="914400" eaLnBrk="1" fontAlgn="auto" latinLnBrk="0" hangingPunct="1">
              <a:lnSpc>
                <a:spcPct val="100000"/>
              </a:lnSpc>
              <a:spcBef>
                <a:spcPts val="71"/>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Poppins Light" panose="00000400000000000000" pitchFamily="2" charset="0"/>
              <a:cs typeface="Poppins Light" panose="00000400000000000000" pitchFamily="2" charset="0"/>
            </a:endParaRPr>
          </a:p>
          <a:p>
            <a:pPr marL="8976" marR="0" lvl="0" indent="0" defTabSz="914400" eaLnBrk="1" fontAlgn="auto" latinLnBrk="0" hangingPunct="1">
              <a:lnSpc>
                <a:spcPct val="100000"/>
              </a:lnSpc>
              <a:spcBef>
                <a:spcPts val="71"/>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Poppins Light" panose="00000400000000000000" pitchFamily="2" charset="0"/>
              <a:cs typeface="Poppins Light" panose="00000400000000000000" pitchFamily="2" charset="0"/>
            </a:endParaRPr>
          </a:p>
          <a:p>
            <a:pPr marL="8976" marR="0" lvl="0" indent="0" defTabSz="914400" eaLnBrk="1" fontAlgn="auto" latinLnBrk="0" hangingPunct="1">
              <a:lnSpc>
                <a:spcPct val="100000"/>
              </a:lnSpc>
              <a:spcBef>
                <a:spcPts val="71"/>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Poppins Light" panose="00000400000000000000" pitchFamily="2" charset="0"/>
              <a:cs typeface="Poppins Light" panose="00000400000000000000" pitchFamily="2" charset="0"/>
            </a:endParaRPr>
          </a:p>
          <a:p>
            <a:pPr marL="8976" marR="0" lvl="0" indent="0" defTabSz="914400" eaLnBrk="1" fontAlgn="auto" latinLnBrk="0" hangingPunct="1">
              <a:lnSpc>
                <a:spcPct val="100000"/>
              </a:lnSpc>
              <a:spcBef>
                <a:spcPts val="71"/>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Poppins Light" panose="00000400000000000000" pitchFamily="2" charset="0"/>
              <a:cs typeface="Poppins Light" panose="00000400000000000000" pitchFamily="2" charset="0"/>
            </a:endParaRPr>
          </a:p>
          <a:p>
            <a:pPr marL="8976" marR="0" lvl="0" indent="0" defTabSz="914400" eaLnBrk="1" fontAlgn="auto" latinLnBrk="0" hangingPunct="1">
              <a:lnSpc>
                <a:spcPct val="100000"/>
              </a:lnSpc>
              <a:spcBef>
                <a:spcPts val="71"/>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Poppins Light" panose="00000400000000000000" pitchFamily="2" charset="0"/>
              <a:cs typeface="Poppins Light" panose="00000400000000000000" pitchFamily="2" charset="0"/>
            </a:endParaRPr>
          </a:p>
          <a:p>
            <a:pPr marL="8976" marR="0" lvl="0" indent="0" defTabSz="914400" eaLnBrk="1" fontAlgn="auto" latinLnBrk="0" hangingPunct="1">
              <a:lnSpc>
                <a:spcPct val="100000"/>
              </a:lnSpc>
              <a:spcBef>
                <a:spcPts val="71"/>
              </a:spcBef>
              <a:spcAft>
                <a:spcPts val="0"/>
              </a:spcAft>
              <a:buClrTx/>
              <a:buSzTx/>
              <a:buFontTx/>
              <a:buNone/>
              <a:tabLst/>
              <a:defRPr/>
            </a:pPr>
            <a:endParaRPr kumimoji="0" lang="en-GB" sz="1400" b="0" i="0" u="none" strike="noStrike" kern="0" cap="none" spc="0" normalizeH="0" baseline="0" noProof="0" dirty="0">
              <a:ln>
                <a:noFill/>
              </a:ln>
              <a:solidFill>
                <a:srgbClr val="42722D"/>
              </a:solidFill>
              <a:effectLst/>
              <a:uLnTx/>
              <a:uFillTx/>
              <a:latin typeface="Poppins Light" panose="00000400000000000000" pitchFamily="2" charset="0"/>
              <a:cs typeface="Poppins Light" panose="00000400000000000000" pitchFamily="2" charset="0"/>
            </a:endParaRPr>
          </a:p>
          <a:p>
            <a:pPr marL="8976" marR="0" lvl="0" indent="0" defTabSz="914400" eaLnBrk="1" fontAlgn="auto" latinLnBrk="0" hangingPunct="1">
              <a:lnSpc>
                <a:spcPct val="100000"/>
              </a:lnSpc>
              <a:spcBef>
                <a:spcPts val="71"/>
              </a:spcBef>
              <a:spcAft>
                <a:spcPts val="0"/>
              </a:spcAft>
              <a:buClrTx/>
              <a:buSzTx/>
              <a:buFontTx/>
              <a:buNone/>
              <a:tabLst/>
              <a:defRPr/>
            </a:pPr>
            <a:endParaRPr kumimoji="0" lang="en-GB" sz="1400" b="1" i="0" u="none" strike="noStrike" kern="0" cap="none" spc="0" normalizeH="0" baseline="0" noProof="0" dirty="0">
              <a:ln>
                <a:noFill/>
              </a:ln>
              <a:solidFill>
                <a:srgbClr val="42722D"/>
              </a:solidFill>
              <a:effectLst/>
              <a:uLnTx/>
              <a:uFillTx/>
              <a:latin typeface="Poppins Light" panose="00000400000000000000" pitchFamily="2" charset="0"/>
              <a:cs typeface="Poppins Light" panose="00000400000000000000" pitchFamily="2" charset="0"/>
            </a:endParaRPr>
          </a:p>
          <a:p>
            <a:pPr marL="8976" marR="0" lvl="0" indent="0" defTabSz="914400" eaLnBrk="1" fontAlgn="auto" latinLnBrk="0" hangingPunct="1">
              <a:lnSpc>
                <a:spcPct val="100000"/>
              </a:lnSpc>
              <a:spcBef>
                <a:spcPts val="71"/>
              </a:spcBef>
              <a:spcAft>
                <a:spcPts val="0"/>
              </a:spcAft>
              <a:buClrTx/>
              <a:buSzTx/>
              <a:buFontTx/>
              <a:buNone/>
              <a:tabLst/>
              <a:defRPr/>
            </a:pPr>
            <a:endParaRPr kumimoji="0" lang="en-GB" sz="1400" b="1" i="0" u="none" strike="noStrike" kern="0" cap="none" spc="0" normalizeH="0" baseline="0" noProof="0" dirty="0">
              <a:ln>
                <a:noFill/>
              </a:ln>
              <a:solidFill>
                <a:srgbClr val="42722D"/>
              </a:solidFill>
              <a:effectLst/>
              <a:uLnTx/>
              <a:uFillTx/>
              <a:latin typeface="Poppins Light" panose="00000400000000000000" pitchFamily="2" charset="0"/>
              <a:cs typeface="Poppins Light" panose="00000400000000000000" pitchFamily="2" charset="0"/>
            </a:endParaRPr>
          </a:p>
          <a:p>
            <a:pPr marL="8976" marR="0" lvl="0" indent="0" defTabSz="914400" eaLnBrk="1" fontAlgn="auto" latinLnBrk="0" hangingPunct="1">
              <a:lnSpc>
                <a:spcPct val="100000"/>
              </a:lnSpc>
              <a:spcBef>
                <a:spcPts val="71"/>
              </a:spcBef>
              <a:spcAft>
                <a:spcPts val="0"/>
              </a:spcAft>
              <a:buClrTx/>
              <a:buSzTx/>
              <a:buFontTx/>
              <a:buNone/>
              <a:tabLst/>
              <a:defRPr/>
            </a:pPr>
            <a:r>
              <a:rPr kumimoji="0" lang="en-GB" sz="1400" b="1" i="0" u="none" strike="noStrike" kern="0" cap="none" spc="0" normalizeH="0" baseline="0" noProof="0" dirty="0">
                <a:ln>
                  <a:noFill/>
                </a:ln>
                <a:solidFill>
                  <a:srgbClr val="42722D"/>
                </a:solidFill>
                <a:effectLst/>
                <a:uLnTx/>
                <a:uFillTx/>
                <a:latin typeface="Poppins Light" panose="00000400000000000000" pitchFamily="2" charset="0"/>
                <a:cs typeface="Poppins Light" panose="00000400000000000000" pitchFamily="2" charset="0"/>
              </a:rPr>
              <a:t>Completed Carbon Reduction Initiatives</a:t>
            </a:r>
          </a:p>
          <a:p>
            <a:pPr marL="8976" marR="0" lvl="0" indent="0" defTabSz="914400" eaLnBrk="1" fontAlgn="auto" latinLnBrk="0" hangingPunct="1">
              <a:lnSpc>
                <a:spcPct val="100000"/>
              </a:lnSpc>
              <a:spcBef>
                <a:spcPts val="71"/>
              </a:spcBef>
              <a:spcAft>
                <a:spcPts val="0"/>
              </a:spcAft>
              <a:buClrTx/>
              <a:buSzTx/>
              <a:buFontTx/>
              <a:buNone/>
              <a:tabLst/>
              <a:defRPr/>
            </a:pPr>
            <a:endParaRPr kumimoji="0" lang="en-GB" sz="100" b="0" i="0" u="none" strike="noStrike" kern="0" cap="none" spc="0" normalizeH="0" baseline="0" noProof="0" dirty="0">
              <a:ln>
                <a:noFill/>
              </a:ln>
              <a:solidFill>
                <a:sysClr val="windowText" lastClr="000000"/>
              </a:solidFill>
              <a:effectLst/>
              <a:uLnTx/>
              <a:uFillTx/>
              <a:latin typeface="Poppins Light" panose="00000400000000000000" pitchFamily="2" charset="0"/>
              <a:cs typeface="Poppins Light" panose="00000400000000000000" pitchFamily="2" charset="0"/>
            </a:endParaRPr>
          </a:p>
          <a:p>
            <a:pPr marL="8976" marR="49366" algn="l">
              <a:lnSpc>
                <a:spcPct val="136300"/>
              </a:lnSpc>
              <a:spcBef>
                <a:spcPts val="424"/>
              </a:spcBef>
            </a:pPr>
            <a:r>
              <a:rPr lang="en-GB" sz="1200" dirty="0">
                <a:solidFill>
                  <a:schemeClr val="tx1"/>
                </a:solidFill>
                <a:latin typeface="Poppins Light" panose="00000400000000000000" pitchFamily="2" charset="0"/>
                <a:cs typeface="Poppins Light" panose="00000400000000000000" pitchFamily="2" charset="0"/>
              </a:rPr>
              <a:t>Britplas Fabrications </a:t>
            </a:r>
            <a:r>
              <a:rPr lang="en-GB" sz="1200" dirty="0">
                <a:latin typeface="Poppins Light" panose="00000400000000000000" pitchFamily="2" charset="0"/>
                <a:cs typeface="Poppins Light" panose="00000400000000000000" pitchFamily="2" charset="0"/>
              </a:rPr>
              <a:t>have implemented the following measures to date to drive our net-zero strategy;</a:t>
            </a:r>
          </a:p>
          <a:p>
            <a:pPr marL="180426" marR="49366" indent="-171450" algn="l">
              <a:spcBef>
                <a:spcPts val="424"/>
              </a:spcBef>
              <a:buFont typeface="Arial" panose="020B0604020202020204" pitchFamily="34" charset="0"/>
              <a:buChar char="•"/>
            </a:pPr>
            <a:r>
              <a:rPr lang="en-GB" sz="1200" dirty="0">
                <a:solidFill>
                  <a:schemeClr val="tx1"/>
                </a:solidFill>
                <a:latin typeface="Poppins Light" panose="00000400000000000000" pitchFamily="2" charset="0"/>
                <a:cs typeface="Poppins Light" panose="00000400000000000000" pitchFamily="2" charset="0"/>
              </a:rPr>
              <a:t>Installed and Environmental Management System to ISO 14001 standard</a:t>
            </a:r>
          </a:p>
          <a:p>
            <a:pPr marL="180426" marR="49366" indent="-171450" algn="l">
              <a:spcBef>
                <a:spcPts val="424"/>
              </a:spcBef>
              <a:buFont typeface="Arial" panose="020B0604020202020204" pitchFamily="34" charset="0"/>
              <a:buChar char="•"/>
            </a:pPr>
            <a:r>
              <a:rPr lang="en-US" sz="1200" dirty="0">
                <a:solidFill>
                  <a:schemeClr val="tx1"/>
                </a:solidFill>
                <a:latin typeface="Poppins Light" panose="00000400000000000000" pitchFamily="2" charset="0"/>
                <a:cs typeface="Poppins Light" panose="00000400000000000000" pitchFamily="2" charset="0"/>
              </a:rPr>
              <a:t>Working with external sustainability consultant to track, measure and reduce our carbon footprint</a:t>
            </a:r>
          </a:p>
          <a:p>
            <a:pPr marL="180426" marR="49366" indent="-171450" algn="l">
              <a:spcBef>
                <a:spcPts val="424"/>
              </a:spcBef>
              <a:buFont typeface="Arial" panose="020B0604020202020204" pitchFamily="34" charset="0"/>
              <a:buChar char="•"/>
            </a:pPr>
            <a:r>
              <a:rPr lang="en-GB" sz="1200" dirty="0">
                <a:latin typeface="Poppins Light" panose="00000400000000000000" pitchFamily="2" charset="0"/>
                <a:cs typeface="Poppins Light" panose="00000400000000000000" pitchFamily="2" charset="0"/>
              </a:rPr>
              <a:t>Added 3 charge stations at the office for charging staff cars</a:t>
            </a:r>
          </a:p>
          <a:p>
            <a:pPr marL="180426" marR="49366" indent="-171450" algn="l">
              <a:spcBef>
                <a:spcPts val="424"/>
              </a:spcBef>
              <a:buFont typeface="Arial" panose="020B0604020202020204" pitchFamily="34" charset="0"/>
              <a:buChar char="•"/>
            </a:pPr>
            <a:r>
              <a:rPr lang="en-GB" sz="1200" dirty="0">
                <a:latin typeface="Poppins Light" panose="00000400000000000000" pitchFamily="2" charset="0"/>
                <a:cs typeface="Poppins Light" panose="00000400000000000000" pitchFamily="2" charset="0"/>
              </a:rPr>
              <a:t>Engaged with a digital system (</a:t>
            </a:r>
            <a:r>
              <a:rPr lang="en-GB" sz="1200" dirty="0" err="1">
                <a:latin typeface="Poppins Light" panose="00000400000000000000" pitchFamily="2" charset="0"/>
                <a:cs typeface="Poppins Light" panose="00000400000000000000" pitchFamily="2" charset="0"/>
              </a:rPr>
              <a:t>Deltek</a:t>
            </a:r>
            <a:r>
              <a:rPr lang="en-GB" sz="1200" dirty="0">
                <a:latin typeface="Poppins Light" panose="00000400000000000000" pitchFamily="2" charset="0"/>
                <a:cs typeface="Poppins Light" panose="00000400000000000000" pitchFamily="2" charset="0"/>
              </a:rPr>
              <a:t>) that will heavily reduce the amount of paper produced in the business and on our sites</a:t>
            </a:r>
          </a:p>
          <a:p>
            <a:pPr marL="180426" marR="49366" indent="-171450" algn="l">
              <a:spcBef>
                <a:spcPts val="424"/>
              </a:spcBef>
              <a:buFont typeface="Arial" panose="020B0604020202020204" pitchFamily="34" charset="0"/>
              <a:buChar char="•"/>
            </a:pPr>
            <a:r>
              <a:rPr lang="en-GB" sz="1200" dirty="0">
                <a:latin typeface="Poppins Light" panose="00000400000000000000" pitchFamily="2" charset="0"/>
                <a:cs typeface="Poppins Light" panose="00000400000000000000" pitchFamily="2" charset="0"/>
              </a:rPr>
              <a:t>Switched to 100% renewable energy in the Office &amp; Factory</a:t>
            </a:r>
          </a:p>
          <a:p>
            <a:pPr marL="8976" marR="0" lvl="0" indent="0" defTabSz="914400" eaLnBrk="1" fontAlgn="auto" latinLnBrk="0" hangingPunct="1">
              <a:lnSpc>
                <a:spcPct val="100000"/>
              </a:lnSpc>
              <a:spcBef>
                <a:spcPts val="71"/>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Poppins Light" panose="00000400000000000000" pitchFamily="2" charset="0"/>
              <a:cs typeface="Poppins Light" panose="00000400000000000000" pitchFamily="2" charset="0"/>
            </a:endParaRPr>
          </a:p>
        </p:txBody>
      </p:sp>
      <p:sp>
        <p:nvSpPr>
          <p:cNvPr id="3" name="object 3"/>
          <p:cNvSpPr txBox="1"/>
          <p:nvPr/>
        </p:nvSpPr>
        <p:spPr>
          <a:xfrm>
            <a:off x="3968189" y="193235"/>
            <a:ext cx="2757022" cy="139547"/>
          </a:xfrm>
          <a:prstGeom prst="rect">
            <a:avLst/>
          </a:prstGeom>
        </p:spPr>
        <p:txBody>
          <a:bodyPr vert="horz" wrap="square" lIns="0" tIns="8974" rIns="0" bIns="0" rtlCol="0">
            <a:spAutoFit/>
          </a:bodyPr>
          <a:lstStyle/>
          <a:p>
            <a:pPr marL="8976" marR="0" lvl="0" indent="0" algn="ctr" defTabSz="914400" eaLnBrk="1" fontAlgn="auto" latinLnBrk="0" hangingPunct="1">
              <a:lnSpc>
                <a:spcPct val="100000"/>
              </a:lnSpc>
              <a:spcBef>
                <a:spcPts val="71"/>
              </a:spcBef>
              <a:spcAft>
                <a:spcPts val="0"/>
              </a:spcAft>
              <a:buClrTx/>
              <a:buSzTx/>
              <a:buFontTx/>
              <a:buNone/>
              <a:tabLst/>
              <a:defRPr/>
            </a:pPr>
            <a:r>
              <a:rPr kumimoji="0" sz="848" b="1" i="0" u="none" strike="noStrike" kern="0" cap="none" spc="0" normalizeH="0" baseline="0" noProof="0">
                <a:ln>
                  <a:noFill/>
                </a:ln>
                <a:solidFill>
                  <a:srgbClr val="1D1D1B"/>
                </a:solidFill>
                <a:effectLst/>
                <a:uLnTx/>
                <a:uFillTx/>
                <a:latin typeface="Poppins-SemiBold"/>
                <a:cs typeface="Poppins-SemiBold"/>
              </a:rPr>
              <a:t>Carbon footprint report </a:t>
            </a:r>
            <a:endParaRPr kumimoji="0" sz="848" b="0" i="0" u="none" strike="noStrike" kern="0" cap="none" spc="0" normalizeH="0" baseline="0" noProof="0">
              <a:ln>
                <a:noFill/>
              </a:ln>
              <a:solidFill>
                <a:sysClr val="windowText" lastClr="000000"/>
              </a:solidFill>
              <a:effectLst/>
              <a:uLnTx/>
              <a:uFillTx/>
              <a:latin typeface="Poppins-SemiBold"/>
              <a:cs typeface="Poppins-SemiBold"/>
            </a:endParaRPr>
          </a:p>
        </p:txBody>
      </p:sp>
      <p:sp>
        <p:nvSpPr>
          <p:cNvPr id="4" name="object 4"/>
          <p:cNvSpPr/>
          <p:nvPr/>
        </p:nvSpPr>
        <p:spPr>
          <a:xfrm>
            <a:off x="3225476" y="458060"/>
            <a:ext cx="4244922" cy="0"/>
          </a:xfrm>
          <a:custGeom>
            <a:avLst/>
            <a:gdLst/>
            <a:ahLst/>
            <a:cxnLst/>
            <a:rect l="l" t="t" r="r" b="b"/>
            <a:pathLst>
              <a:path w="6007100">
                <a:moveTo>
                  <a:pt x="0" y="0"/>
                </a:moveTo>
                <a:lnTo>
                  <a:pt x="6007100" y="0"/>
                </a:lnTo>
              </a:path>
            </a:pathLst>
          </a:custGeom>
          <a:ln w="3175">
            <a:solidFill>
              <a:srgbClr val="1D1D1B"/>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object 3">
            <a:extLst>
              <a:ext uri="{FF2B5EF4-FFF2-40B4-BE49-F238E27FC236}">
                <a16:creationId xmlns:a16="http://schemas.microsoft.com/office/drawing/2014/main" id="{566FA3F6-91A4-2824-38FC-C05855E649F3}"/>
              </a:ext>
            </a:extLst>
          </p:cNvPr>
          <p:cNvSpPr/>
          <p:nvPr/>
        </p:nvSpPr>
        <p:spPr>
          <a:xfrm flipV="1">
            <a:off x="622300" y="7161530"/>
            <a:ext cx="9438898" cy="45719"/>
          </a:xfrm>
          <a:custGeom>
            <a:avLst/>
            <a:gdLst/>
            <a:ahLst/>
            <a:cxnLst/>
            <a:rect l="l" t="t" r="r" b="b"/>
            <a:pathLst>
              <a:path w="6007100">
                <a:moveTo>
                  <a:pt x="0" y="0"/>
                </a:moveTo>
                <a:lnTo>
                  <a:pt x="6007100" y="0"/>
                </a:lnTo>
              </a:path>
            </a:pathLst>
          </a:custGeom>
          <a:ln w="3175">
            <a:solidFill>
              <a:srgbClr val="1D1D1B"/>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TextBox 4">
            <a:extLst>
              <a:ext uri="{FF2B5EF4-FFF2-40B4-BE49-F238E27FC236}">
                <a16:creationId xmlns:a16="http://schemas.microsoft.com/office/drawing/2014/main" id="{C3A600F2-C9C1-2C48-9434-A4599AACC7B8}"/>
              </a:ext>
            </a:extLst>
          </p:cNvPr>
          <p:cNvSpPr txBox="1"/>
          <p:nvPr/>
        </p:nvSpPr>
        <p:spPr>
          <a:xfrm>
            <a:off x="379333" y="7282545"/>
            <a:ext cx="2514600"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sysClr val="windowText" lastClr="000000"/>
                </a:solidFill>
                <a:effectLst/>
                <a:uLnTx/>
                <a:uFillTx/>
                <a:latin typeface="Poppins SemiBold" panose="00000700000000000000" pitchFamily="2" charset="0"/>
                <a:cs typeface="Poppins SemiBold" panose="00000700000000000000" pitchFamily="2" charset="0"/>
              </a:rPr>
              <a:t>© 2024 Sustainable Business Services</a:t>
            </a:r>
          </a:p>
        </p:txBody>
      </p:sp>
      <p:pic>
        <p:nvPicPr>
          <p:cNvPr id="6" name="Picture 5">
            <a:extLst>
              <a:ext uri="{FF2B5EF4-FFF2-40B4-BE49-F238E27FC236}">
                <a16:creationId xmlns:a16="http://schemas.microsoft.com/office/drawing/2014/main" id="{ECA02F9D-384E-0425-EE33-301366213E00}"/>
              </a:ext>
            </a:extLst>
          </p:cNvPr>
          <p:cNvPicPr>
            <a:picLocks noChangeAspect="1"/>
          </p:cNvPicPr>
          <p:nvPr/>
        </p:nvPicPr>
        <p:blipFill>
          <a:blip r:embed="rId2"/>
          <a:stretch>
            <a:fillRect/>
          </a:stretch>
        </p:blipFill>
        <p:spPr>
          <a:xfrm>
            <a:off x="2070101" y="2025650"/>
            <a:ext cx="6818558" cy="2951212"/>
          </a:xfrm>
          <a:prstGeom prst="rect">
            <a:avLst/>
          </a:prstGeom>
        </p:spPr>
      </p:pic>
      <p:pic>
        <p:nvPicPr>
          <p:cNvPr id="9" name="Picture 8">
            <a:extLst>
              <a:ext uri="{FF2B5EF4-FFF2-40B4-BE49-F238E27FC236}">
                <a16:creationId xmlns:a16="http://schemas.microsoft.com/office/drawing/2014/main" id="{2A0F2DD3-99C0-A1EB-E80B-0BCAC5EBDDD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933076" y="186046"/>
            <a:ext cx="432635" cy="432635"/>
          </a:xfrm>
          <a:prstGeom prst="rect">
            <a:avLst/>
          </a:prstGeom>
        </p:spPr>
      </p:pic>
      <p:pic>
        <p:nvPicPr>
          <p:cNvPr id="7" name="Picture 6" descr="Blue letters on a black background&#10;&#10;Description automatically generated">
            <a:extLst>
              <a:ext uri="{FF2B5EF4-FFF2-40B4-BE49-F238E27FC236}">
                <a16:creationId xmlns:a16="http://schemas.microsoft.com/office/drawing/2014/main" id="{85AC1513-63E5-3109-9C3B-BA7AEBEC32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2002" y="188492"/>
            <a:ext cx="1768098" cy="392993"/>
          </a:xfrm>
          <a:prstGeom prst="rect">
            <a:avLst/>
          </a:prstGeom>
        </p:spPr>
      </p:pic>
    </p:spTree>
    <p:extLst>
      <p:ext uri="{BB962C8B-B14F-4D97-AF65-F5344CB8AC3E}">
        <p14:creationId xmlns:p14="http://schemas.microsoft.com/office/powerpoint/2010/main" val="4087149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59ECFFFD-683A-4B48-6F80-76FFD46EA0BF}"/>
              </a:ext>
            </a:extLst>
          </p:cNvPr>
          <p:cNvSpPr txBox="1">
            <a:spLocks/>
          </p:cNvSpPr>
          <p:nvPr/>
        </p:nvSpPr>
        <p:spPr>
          <a:xfrm>
            <a:off x="3136899" y="2330450"/>
            <a:ext cx="3858123" cy="747725"/>
          </a:xfrm>
          <a:prstGeom prst="rect">
            <a:avLst/>
          </a:prstGeom>
        </p:spPr>
        <p:txBody>
          <a:bodyPr vert="horz" wrap="square" lIns="0" tIns="8974" rIns="0" bIns="0" rtlCol="0">
            <a:spAutoFit/>
          </a:bodyPr>
          <a:lstStyle>
            <a:lvl1pPr>
              <a:defRPr>
                <a:latin typeface="+mj-lt"/>
                <a:ea typeface="+mj-ea"/>
                <a:cs typeface="+mj-cs"/>
              </a:defRPr>
            </a:lvl1pPr>
          </a:lstStyle>
          <a:p>
            <a:pPr marL="8976" algn="ctr">
              <a:spcBef>
                <a:spcPts val="71"/>
              </a:spcBef>
            </a:pPr>
            <a:r>
              <a:rPr lang="en-GB" sz="4800" dirty="0">
                <a:solidFill>
                  <a:schemeClr val="bg1"/>
                </a:solidFill>
                <a:latin typeface="Poppins SemiBold" panose="00000700000000000000" pitchFamily="2" charset="0"/>
                <a:cs typeface="Poppins SemiBold" panose="00000700000000000000" pitchFamily="2" charset="0"/>
              </a:rPr>
              <a:t>Step two.</a:t>
            </a:r>
            <a:endParaRPr lang="en-GB" sz="4800" spc="-7" dirty="0">
              <a:solidFill>
                <a:schemeClr val="bg1"/>
              </a:solidFill>
              <a:latin typeface="Poppins SemiBold" panose="00000700000000000000" pitchFamily="2" charset="0"/>
              <a:cs typeface="Poppins SemiBold" panose="00000700000000000000" pitchFamily="2" charset="0"/>
            </a:endParaRPr>
          </a:p>
        </p:txBody>
      </p:sp>
      <p:sp>
        <p:nvSpPr>
          <p:cNvPr id="4" name="object 3">
            <a:extLst>
              <a:ext uri="{FF2B5EF4-FFF2-40B4-BE49-F238E27FC236}">
                <a16:creationId xmlns:a16="http://schemas.microsoft.com/office/drawing/2014/main" id="{376EADA7-4880-0B0B-A723-8F4B6FFFFDBA}"/>
              </a:ext>
            </a:extLst>
          </p:cNvPr>
          <p:cNvSpPr txBox="1">
            <a:spLocks/>
          </p:cNvSpPr>
          <p:nvPr/>
        </p:nvSpPr>
        <p:spPr>
          <a:xfrm>
            <a:off x="2818061" y="3759200"/>
            <a:ext cx="4495800" cy="1117057"/>
          </a:xfrm>
          <a:prstGeom prst="rect">
            <a:avLst/>
          </a:prstGeom>
        </p:spPr>
        <p:txBody>
          <a:bodyPr vert="horz" wrap="square" lIns="0" tIns="8974" rIns="0" bIns="0" rtlCol="0">
            <a:spAutoFit/>
          </a:bodyPr>
          <a:lstStyle>
            <a:lvl1pPr>
              <a:defRPr>
                <a:latin typeface="+mj-lt"/>
                <a:ea typeface="+mj-ea"/>
                <a:cs typeface="+mj-cs"/>
              </a:defRPr>
            </a:lvl1pPr>
          </a:lstStyle>
          <a:p>
            <a:pPr marL="8976" algn="ctr">
              <a:spcBef>
                <a:spcPts val="71"/>
              </a:spcBef>
            </a:pPr>
            <a:r>
              <a:rPr lang="en-GB" sz="7200" b="1" dirty="0">
                <a:solidFill>
                  <a:schemeClr val="bg1"/>
                </a:solidFill>
                <a:latin typeface="Cochocib Script Latin Pro" panose="020B0604020202020204" pitchFamily="2" charset="0"/>
                <a:cs typeface="Poppins SemiBold" panose="00000700000000000000" pitchFamily="2" charset="0"/>
              </a:rPr>
              <a:t>Measure</a:t>
            </a:r>
            <a:endParaRPr lang="en-GB" sz="7200" b="1" spc="-7" dirty="0">
              <a:solidFill>
                <a:schemeClr val="bg1"/>
              </a:solidFill>
              <a:latin typeface="Cochocib Script Latin Pro" panose="020B0604020202020204" pitchFamily="2" charset="0"/>
              <a:cs typeface="Poppins SemiBold" panose="00000700000000000000" pitchFamily="2" charset="0"/>
            </a:endParaRPr>
          </a:p>
        </p:txBody>
      </p:sp>
      <p:pic>
        <p:nvPicPr>
          <p:cNvPr id="5" name="Graphic 4" descr="Speedometer Low outline">
            <a:extLst>
              <a:ext uri="{FF2B5EF4-FFF2-40B4-BE49-F238E27FC236}">
                <a16:creationId xmlns:a16="http://schemas.microsoft.com/office/drawing/2014/main" id="{B1173B76-993D-2FF1-3D03-80689A366C0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08760" y="4768850"/>
            <a:ext cx="914400" cy="914400"/>
          </a:xfrm>
          <a:prstGeom prst="rect">
            <a:avLst/>
          </a:prstGeom>
        </p:spPr>
      </p:pic>
      <p:sp>
        <p:nvSpPr>
          <p:cNvPr id="6" name="object 3">
            <a:extLst>
              <a:ext uri="{FF2B5EF4-FFF2-40B4-BE49-F238E27FC236}">
                <a16:creationId xmlns:a16="http://schemas.microsoft.com/office/drawing/2014/main" id="{F3442A9C-BFD0-B3F8-916B-F1553A516DCB}"/>
              </a:ext>
            </a:extLst>
          </p:cNvPr>
          <p:cNvSpPr/>
          <p:nvPr/>
        </p:nvSpPr>
        <p:spPr>
          <a:xfrm flipV="1">
            <a:off x="622300" y="7161530"/>
            <a:ext cx="9438898" cy="45719"/>
          </a:xfrm>
          <a:custGeom>
            <a:avLst/>
            <a:gdLst/>
            <a:ahLst/>
            <a:cxnLst/>
            <a:rect l="l" t="t" r="r" b="b"/>
            <a:pathLst>
              <a:path w="6007100">
                <a:moveTo>
                  <a:pt x="0" y="0"/>
                </a:moveTo>
                <a:lnTo>
                  <a:pt x="6007100" y="0"/>
                </a:lnTo>
              </a:path>
            </a:pathLst>
          </a:custGeom>
          <a:ln w="3175">
            <a:solidFill>
              <a:schemeClr val="bg1"/>
            </a:solidFill>
          </a:ln>
        </p:spPr>
        <p:txBody>
          <a:bodyPr wrap="square" lIns="0" tIns="0" rIns="0" bIns="0" rtlCol="0"/>
          <a:lstStyle/>
          <a:p>
            <a:endParaRPr/>
          </a:p>
        </p:txBody>
      </p:sp>
      <p:pic>
        <p:nvPicPr>
          <p:cNvPr id="7" name="Picture 6">
            <a:extLst>
              <a:ext uri="{FF2B5EF4-FFF2-40B4-BE49-F238E27FC236}">
                <a16:creationId xmlns:a16="http://schemas.microsoft.com/office/drawing/2014/main" id="{DB99D3CB-8695-EC31-23CC-72FA4D04CA3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9933076" y="186046"/>
            <a:ext cx="432635" cy="432635"/>
          </a:xfrm>
          <a:prstGeom prst="rect">
            <a:avLst/>
          </a:prstGeom>
        </p:spPr>
      </p:pic>
      <p:pic>
        <p:nvPicPr>
          <p:cNvPr id="2" name="Picture 1" descr="A white text on a black background&#10;&#10;Description automatically generated">
            <a:extLst>
              <a:ext uri="{FF2B5EF4-FFF2-40B4-BE49-F238E27FC236}">
                <a16:creationId xmlns:a16="http://schemas.microsoft.com/office/drawing/2014/main" id="{E43E0C05-3175-A643-CB2B-A5F4C0F50D6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3420" y="337309"/>
            <a:ext cx="1835280" cy="407926"/>
          </a:xfrm>
          <a:prstGeom prst="rect">
            <a:avLst/>
          </a:prstGeom>
        </p:spPr>
      </p:pic>
    </p:spTree>
    <p:extLst>
      <p:ext uri="{BB962C8B-B14F-4D97-AF65-F5344CB8AC3E}">
        <p14:creationId xmlns:p14="http://schemas.microsoft.com/office/powerpoint/2010/main" val="2120112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9">
            <a:extLst>
              <a:ext uri="{FF2B5EF4-FFF2-40B4-BE49-F238E27FC236}">
                <a16:creationId xmlns:a16="http://schemas.microsoft.com/office/drawing/2014/main" id="{DBF4804A-4214-2740-FBAE-907BE5D5AC14}"/>
              </a:ext>
            </a:extLst>
          </p:cNvPr>
          <p:cNvSpPr txBox="1"/>
          <p:nvPr/>
        </p:nvSpPr>
        <p:spPr>
          <a:xfrm>
            <a:off x="439668" y="5378450"/>
            <a:ext cx="9814064" cy="1552561"/>
          </a:xfrm>
          <a:prstGeom prst="rect">
            <a:avLst/>
          </a:prstGeom>
        </p:spPr>
        <p:txBody>
          <a:bodyPr vert="horz" wrap="square" lIns="0" tIns="8974" rIns="0" bIns="0" rtlCol="0">
            <a:spAutoFit/>
          </a:bodyPr>
          <a:lstStyle/>
          <a:p>
            <a:pPr marL="32312" marR="256252" algn="l">
              <a:lnSpc>
                <a:spcPct val="125000"/>
              </a:lnSpc>
            </a:pPr>
            <a:r>
              <a:rPr lang="en-GB" sz="1200" b="1" dirty="0">
                <a:solidFill>
                  <a:schemeClr val="tx1"/>
                </a:solidFill>
                <a:latin typeface="Poppins Light" panose="00000400000000000000" pitchFamily="2" charset="0"/>
                <a:cs typeface="Poppins Light" panose="00000400000000000000" pitchFamily="2" charset="0"/>
              </a:rPr>
              <a:t>Reporting Year</a:t>
            </a:r>
            <a:r>
              <a:rPr lang="en-GB" sz="1200" dirty="0">
                <a:solidFill>
                  <a:schemeClr val="tx1"/>
                </a:solidFill>
                <a:latin typeface="Poppins Light" panose="00000400000000000000" pitchFamily="2" charset="0"/>
                <a:cs typeface="Poppins Light" panose="00000400000000000000" pitchFamily="2" charset="0"/>
              </a:rPr>
              <a:t>: January –December 2023</a:t>
            </a:r>
          </a:p>
          <a:p>
            <a:pPr marL="32312" marR="256252" algn="l">
              <a:lnSpc>
                <a:spcPct val="125000"/>
              </a:lnSpc>
            </a:pPr>
            <a:endParaRPr lang="en-GB" sz="1200" dirty="0">
              <a:solidFill>
                <a:schemeClr val="tx1"/>
              </a:solidFill>
              <a:latin typeface="Poppins Light" panose="00000400000000000000" pitchFamily="2" charset="0"/>
              <a:cs typeface="Poppins Light" panose="00000400000000000000" pitchFamily="2" charset="0"/>
            </a:endParaRPr>
          </a:p>
          <a:p>
            <a:pPr marL="32312" marR="256252" algn="l">
              <a:lnSpc>
                <a:spcPct val="125000"/>
              </a:lnSpc>
            </a:pPr>
            <a:r>
              <a:rPr lang="en-GB" sz="1200" dirty="0">
                <a:solidFill>
                  <a:schemeClr val="tx1"/>
                </a:solidFill>
                <a:latin typeface="Poppins Light" panose="00000400000000000000" pitchFamily="2" charset="0"/>
                <a:cs typeface="Poppins Light" panose="00000400000000000000" pitchFamily="2" charset="0"/>
              </a:rPr>
              <a:t>Britplas Fabrications </a:t>
            </a:r>
            <a:r>
              <a:rPr sz="1200" dirty="0">
                <a:solidFill>
                  <a:schemeClr val="tx1"/>
                </a:solidFill>
                <a:latin typeface="Poppins Light" panose="00000400000000000000" pitchFamily="2" charset="0"/>
                <a:cs typeface="Poppins Light" panose="00000400000000000000" pitchFamily="2" charset="0"/>
              </a:rPr>
              <a:t>emitted </a:t>
            </a:r>
            <a:r>
              <a:rPr lang="en-GB" sz="1200" dirty="0">
                <a:solidFill>
                  <a:schemeClr val="tx1"/>
                </a:solidFill>
                <a:latin typeface="Poppins Light" panose="00000400000000000000" pitchFamily="2" charset="0"/>
                <a:cs typeface="Poppins Light" panose="00000400000000000000" pitchFamily="2" charset="0"/>
              </a:rPr>
              <a:t>1,055 t</a:t>
            </a:r>
            <a:r>
              <a:rPr sz="1200" dirty="0">
                <a:solidFill>
                  <a:schemeClr val="tx1"/>
                </a:solidFill>
                <a:latin typeface="Poppins Light" panose="00000400000000000000" pitchFamily="2" charset="0"/>
                <a:cs typeface="Poppins Light" panose="00000400000000000000" pitchFamily="2" charset="0"/>
              </a:rPr>
              <a:t>CO2e (</a:t>
            </a:r>
            <a:r>
              <a:rPr lang="en-US" sz="1200" dirty="0">
                <a:solidFill>
                  <a:schemeClr val="tx1"/>
                </a:solidFill>
                <a:latin typeface="Poppins Light" panose="00000400000000000000" pitchFamily="2" charset="0"/>
                <a:cs typeface="Poppins Light" panose="00000400000000000000" pitchFamily="2" charset="0"/>
              </a:rPr>
              <a:t>tonnes </a:t>
            </a:r>
            <a:r>
              <a:rPr sz="1200" dirty="0">
                <a:solidFill>
                  <a:schemeClr val="tx1"/>
                </a:solidFill>
                <a:latin typeface="Poppins Light" panose="00000400000000000000" pitchFamily="2" charset="0"/>
                <a:cs typeface="Poppins Light" panose="00000400000000000000" pitchFamily="2" charset="0"/>
              </a:rPr>
              <a:t>of carbon </a:t>
            </a:r>
            <a:r>
              <a:rPr sz="1200" spc="-7" dirty="0">
                <a:solidFill>
                  <a:schemeClr val="tx1"/>
                </a:solidFill>
                <a:latin typeface="Poppins Light" panose="00000400000000000000" pitchFamily="2" charset="0"/>
                <a:cs typeface="Poppins Light" panose="00000400000000000000" pitchFamily="2" charset="0"/>
              </a:rPr>
              <a:t>dioxide </a:t>
            </a:r>
            <a:r>
              <a:rPr sz="1200" dirty="0">
                <a:solidFill>
                  <a:schemeClr val="tx1"/>
                </a:solidFill>
                <a:latin typeface="Poppins Light" panose="00000400000000000000" pitchFamily="2" charset="0"/>
                <a:cs typeface="Poppins Light" panose="00000400000000000000" pitchFamily="2" charset="0"/>
              </a:rPr>
              <a:t>equivalent) across scope 1, 2 and </a:t>
            </a:r>
            <a:r>
              <a:rPr lang="en-US" sz="1200" dirty="0">
                <a:solidFill>
                  <a:schemeClr val="tx1"/>
                </a:solidFill>
                <a:latin typeface="Poppins Light" panose="00000400000000000000" pitchFamily="2" charset="0"/>
                <a:cs typeface="Poppins Light" panose="00000400000000000000" pitchFamily="2" charset="0"/>
              </a:rPr>
              <a:t>some </a:t>
            </a:r>
            <a:r>
              <a:rPr sz="1200" dirty="0">
                <a:solidFill>
                  <a:schemeClr val="tx1"/>
                </a:solidFill>
                <a:latin typeface="Poppins Light" panose="00000400000000000000" pitchFamily="2" charset="0"/>
                <a:cs typeface="Poppins Light" panose="00000400000000000000" pitchFamily="2" charset="0"/>
              </a:rPr>
              <a:t>3</a:t>
            </a:r>
            <a:r>
              <a:rPr lang="en-GB" sz="1200" dirty="0">
                <a:solidFill>
                  <a:schemeClr val="tx1"/>
                </a:solidFill>
                <a:latin typeface="Poppins Light" panose="00000400000000000000" pitchFamily="2" charset="0"/>
                <a:cs typeface="Poppins Light" panose="00000400000000000000" pitchFamily="2" charset="0"/>
              </a:rPr>
              <a:t> and reported using the operational control methodology, this is the equivalent to 628 long haul flights (London to New York)</a:t>
            </a:r>
            <a:endParaRPr lang="en-GB" sz="1200" spc="208" dirty="0">
              <a:solidFill>
                <a:srgbClr val="00B0F0"/>
              </a:solidFill>
              <a:latin typeface="Poppins Light" panose="00000400000000000000" pitchFamily="2" charset="0"/>
              <a:cs typeface="Poppins Light" panose="00000400000000000000" pitchFamily="2" charset="0"/>
            </a:endParaRPr>
          </a:p>
          <a:p>
            <a:pPr marL="32312" marR="256252" algn="l">
              <a:lnSpc>
                <a:spcPct val="125000"/>
              </a:lnSpc>
            </a:pPr>
            <a:endParaRPr lang="en-GB" sz="900" spc="208" dirty="0">
              <a:solidFill>
                <a:schemeClr val="tx1"/>
              </a:solidFill>
              <a:latin typeface="Poppins Light" panose="00000400000000000000" pitchFamily="2" charset="0"/>
              <a:cs typeface="Poppins Light" panose="00000400000000000000" pitchFamily="2" charset="0"/>
            </a:endParaRPr>
          </a:p>
          <a:p>
            <a:pPr marL="32312" marR="256252" algn="l">
              <a:lnSpc>
                <a:spcPct val="125000"/>
              </a:lnSpc>
            </a:pPr>
            <a:r>
              <a:rPr sz="1200" dirty="0">
                <a:solidFill>
                  <a:schemeClr val="tx1"/>
                </a:solidFill>
                <a:latin typeface="Poppins Light" panose="00000400000000000000" pitchFamily="2" charset="0"/>
                <a:cs typeface="Poppins Light" panose="00000400000000000000" pitchFamily="2" charset="0"/>
              </a:rPr>
              <a:t>This can be presented </a:t>
            </a:r>
            <a:r>
              <a:rPr sz="1200" spc="-25" dirty="0">
                <a:solidFill>
                  <a:schemeClr val="tx1"/>
                </a:solidFill>
                <a:latin typeface="Poppins Light" panose="00000400000000000000" pitchFamily="2" charset="0"/>
                <a:cs typeface="Poppins Light" panose="00000400000000000000" pitchFamily="2" charset="0"/>
              </a:rPr>
              <a:t>as</a:t>
            </a:r>
            <a:r>
              <a:rPr lang="en-GB" sz="1200" spc="-25" dirty="0">
                <a:solidFill>
                  <a:schemeClr val="tx1"/>
                </a:solidFill>
                <a:latin typeface="Poppins Light" panose="00000400000000000000" pitchFamily="2" charset="0"/>
                <a:cs typeface="Poppins Light" panose="00000400000000000000" pitchFamily="2" charset="0"/>
              </a:rPr>
              <a:t> </a:t>
            </a:r>
            <a:r>
              <a:rPr sz="1200" dirty="0">
                <a:solidFill>
                  <a:schemeClr val="tx1"/>
                </a:solidFill>
                <a:latin typeface="Poppins Light" panose="00000400000000000000" pitchFamily="2" charset="0"/>
                <a:cs typeface="Poppins Light" panose="00000400000000000000" pitchFamily="2" charset="0"/>
              </a:rPr>
              <a:t>an intensity indicator </a:t>
            </a:r>
            <a:r>
              <a:rPr sz="1200" spc="-18" dirty="0">
                <a:solidFill>
                  <a:schemeClr val="tx1"/>
                </a:solidFill>
                <a:latin typeface="Poppins Light" panose="00000400000000000000" pitchFamily="2" charset="0"/>
                <a:cs typeface="Poppins Light" panose="00000400000000000000" pitchFamily="2" charset="0"/>
              </a:rPr>
              <a:t>of</a:t>
            </a:r>
            <a:r>
              <a:rPr lang="en-GB" sz="1200" spc="-18" dirty="0">
                <a:solidFill>
                  <a:srgbClr val="00B0F0"/>
                </a:solidFill>
                <a:latin typeface="Poppins Light" panose="00000400000000000000" pitchFamily="2" charset="0"/>
                <a:cs typeface="Poppins Light" panose="00000400000000000000" pitchFamily="2" charset="0"/>
              </a:rPr>
              <a:t> </a:t>
            </a:r>
            <a:r>
              <a:rPr lang="en-GB" sz="1200" spc="-18" dirty="0">
                <a:solidFill>
                  <a:schemeClr val="tx1"/>
                </a:solidFill>
                <a:latin typeface="Poppins Light" panose="00000400000000000000" pitchFamily="2" charset="0"/>
                <a:cs typeface="Poppins Light" panose="00000400000000000000" pitchFamily="2" charset="0"/>
              </a:rPr>
              <a:t>16.9 </a:t>
            </a:r>
            <a:r>
              <a:rPr sz="1200" dirty="0">
                <a:solidFill>
                  <a:schemeClr val="tx1"/>
                </a:solidFill>
                <a:latin typeface="Poppins Light" panose="00000400000000000000" pitchFamily="2" charset="0"/>
                <a:cs typeface="Poppins Light" panose="00000400000000000000" pitchFamily="2" charset="0"/>
              </a:rPr>
              <a:t>tCO2e per total full-time equivalent employee </a:t>
            </a:r>
            <a:r>
              <a:rPr sz="1200" spc="-7" dirty="0">
                <a:solidFill>
                  <a:schemeClr val="tx1"/>
                </a:solidFill>
                <a:latin typeface="Poppins Light" panose="00000400000000000000" pitchFamily="2" charset="0"/>
                <a:cs typeface="Poppins Light" panose="00000400000000000000" pitchFamily="2" charset="0"/>
              </a:rPr>
              <a:t>(FTE)</a:t>
            </a:r>
            <a:r>
              <a:rPr lang="en-GB" sz="1200" spc="-7" dirty="0">
                <a:solidFill>
                  <a:schemeClr val="tx1"/>
                </a:solidFill>
                <a:latin typeface="Poppins Light" panose="00000400000000000000" pitchFamily="2" charset="0"/>
                <a:cs typeface="Poppins Light" panose="00000400000000000000" pitchFamily="2" charset="0"/>
              </a:rPr>
              <a:t> or 576 kgCo2e per m2 office space</a:t>
            </a:r>
            <a:r>
              <a:rPr sz="1200" spc="-7" dirty="0">
                <a:solidFill>
                  <a:schemeClr val="tx1"/>
                </a:solidFill>
                <a:latin typeface="Poppins Light" panose="00000400000000000000" pitchFamily="2" charset="0"/>
                <a:cs typeface="Poppins Light" panose="00000400000000000000" pitchFamily="2" charset="0"/>
              </a:rPr>
              <a:t>.</a:t>
            </a:r>
            <a:r>
              <a:rPr lang="en-GB" sz="1200" spc="-7" dirty="0">
                <a:solidFill>
                  <a:schemeClr val="tx1"/>
                </a:solidFill>
                <a:latin typeface="Poppins Light" panose="00000400000000000000" pitchFamily="2" charset="0"/>
                <a:cs typeface="Poppins Light" panose="00000400000000000000" pitchFamily="2" charset="0"/>
              </a:rPr>
              <a:t> </a:t>
            </a:r>
            <a:endParaRPr sz="1200" dirty="0">
              <a:solidFill>
                <a:schemeClr val="tx1"/>
              </a:solidFill>
              <a:latin typeface="Poppins Light" panose="00000400000000000000" pitchFamily="2" charset="0"/>
              <a:cs typeface="Poppins Light" panose="00000400000000000000" pitchFamily="2" charset="0"/>
            </a:endParaRPr>
          </a:p>
        </p:txBody>
      </p:sp>
      <p:sp>
        <p:nvSpPr>
          <p:cNvPr id="10" name="object 2">
            <a:extLst>
              <a:ext uri="{FF2B5EF4-FFF2-40B4-BE49-F238E27FC236}">
                <a16:creationId xmlns:a16="http://schemas.microsoft.com/office/drawing/2014/main" id="{265E39A0-31E0-737E-C37F-00C847A05B77}"/>
              </a:ext>
            </a:extLst>
          </p:cNvPr>
          <p:cNvSpPr txBox="1"/>
          <p:nvPr/>
        </p:nvSpPr>
        <p:spPr>
          <a:xfrm>
            <a:off x="3795806" y="146649"/>
            <a:ext cx="3091885" cy="147561"/>
          </a:xfrm>
          <a:prstGeom prst="rect">
            <a:avLst/>
          </a:prstGeom>
        </p:spPr>
        <p:txBody>
          <a:bodyPr vert="horz" wrap="square" lIns="0" tIns="8974" rIns="0" bIns="0" rtlCol="0">
            <a:spAutoFit/>
          </a:bodyPr>
          <a:lstStyle/>
          <a:p>
            <a:pPr marL="8976" algn="ctr">
              <a:spcBef>
                <a:spcPts val="71"/>
              </a:spcBef>
            </a:pPr>
            <a:r>
              <a:rPr sz="900" b="1" dirty="0">
                <a:solidFill>
                  <a:srgbClr val="1D1D1B"/>
                </a:solidFill>
                <a:latin typeface="Poppins-SemiBold"/>
                <a:cs typeface="Poppins-SemiBold"/>
              </a:rPr>
              <a:t>Carbon footprint report for </a:t>
            </a:r>
            <a:r>
              <a:rPr lang="en-GB" sz="900" b="1" dirty="0">
                <a:solidFill>
                  <a:srgbClr val="1D1D1B"/>
                </a:solidFill>
                <a:latin typeface="Poppins-SemiBold"/>
                <a:cs typeface="Poppins-SemiBold"/>
              </a:rPr>
              <a:t>Britplas</a:t>
            </a:r>
            <a:endParaRPr sz="900" dirty="0">
              <a:latin typeface="Poppins-SemiBold"/>
              <a:cs typeface="Poppins-SemiBold"/>
            </a:endParaRPr>
          </a:p>
        </p:txBody>
      </p:sp>
      <p:sp>
        <p:nvSpPr>
          <p:cNvPr id="11" name="object 3">
            <a:extLst>
              <a:ext uri="{FF2B5EF4-FFF2-40B4-BE49-F238E27FC236}">
                <a16:creationId xmlns:a16="http://schemas.microsoft.com/office/drawing/2014/main" id="{63117DBF-1B18-540F-559E-E52E83488E4C}"/>
              </a:ext>
            </a:extLst>
          </p:cNvPr>
          <p:cNvSpPr/>
          <p:nvPr/>
        </p:nvSpPr>
        <p:spPr>
          <a:xfrm>
            <a:off x="3225476" y="458060"/>
            <a:ext cx="4244922" cy="0"/>
          </a:xfrm>
          <a:custGeom>
            <a:avLst/>
            <a:gdLst/>
            <a:ahLst/>
            <a:cxnLst/>
            <a:rect l="l" t="t" r="r" b="b"/>
            <a:pathLst>
              <a:path w="6007100">
                <a:moveTo>
                  <a:pt x="0" y="0"/>
                </a:moveTo>
                <a:lnTo>
                  <a:pt x="6007100" y="0"/>
                </a:lnTo>
              </a:path>
            </a:pathLst>
          </a:custGeom>
          <a:ln w="3175">
            <a:solidFill>
              <a:srgbClr val="1D1D1B"/>
            </a:solidFill>
          </a:ln>
        </p:spPr>
        <p:txBody>
          <a:bodyPr wrap="square" lIns="0" tIns="0" rIns="0" bIns="0" rtlCol="0"/>
          <a:lstStyle/>
          <a:p>
            <a:endParaRPr/>
          </a:p>
        </p:txBody>
      </p:sp>
      <p:sp>
        <p:nvSpPr>
          <p:cNvPr id="12" name="object 3">
            <a:extLst>
              <a:ext uri="{FF2B5EF4-FFF2-40B4-BE49-F238E27FC236}">
                <a16:creationId xmlns:a16="http://schemas.microsoft.com/office/drawing/2014/main" id="{9ECDD6C0-EDCD-549D-217A-36F0C30B7EA4}"/>
              </a:ext>
            </a:extLst>
          </p:cNvPr>
          <p:cNvSpPr/>
          <p:nvPr/>
        </p:nvSpPr>
        <p:spPr>
          <a:xfrm flipV="1">
            <a:off x="622300" y="7161530"/>
            <a:ext cx="9438898" cy="45719"/>
          </a:xfrm>
          <a:custGeom>
            <a:avLst/>
            <a:gdLst/>
            <a:ahLst/>
            <a:cxnLst/>
            <a:rect l="l" t="t" r="r" b="b"/>
            <a:pathLst>
              <a:path w="6007100">
                <a:moveTo>
                  <a:pt x="0" y="0"/>
                </a:moveTo>
                <a:lnTo>
                  <a:pt x="6007100" y="0"/>
                </a:lnTo>
              </a:path>
            </a:pathLst>
          </a:custGeom>
          <a:ln w="3175">
            <a:solidFill>
              <a:srgbClr val="1D1D1B"/>
            </a:solidFill>
          </a:ln>
        </p:spPr>
        <p:txBody>
          <a:bodyPr wrap="square" lIns="0" tIns="0" rIns="0" bIns="0" rtlCol="0"/>
          <a:lstStyle/>
          <a:p>
            <a:endParaRPr/>
          </a:p>
        </p:txBody>
      </p:sp>
      <p:sp>
        <p:nvSpPr>
          <p:cNvPr id="14" name="TextBox 13">
            <a:extLst>
              <a:ext uri="{FF2B5EF4-FFF2-40B4-BE49-F238E27FC236}">
                <a16:creationId xmlns:a16="http://schemas.microsoft.com/office/drawing/2014/main" id="{9ED2CE82-1921-6283-0C17-17F8F4B74EE0}"/>
              </a:ext>
            </a:extLst>
          </p:cNvPr>
          <p:cNvSpPr txBox="1"/>
          <p:nvPr/>
        </p:nvSpPr>
        <p:spPr>
          <a:xfrm>
            <a:off x="469900" y="7256029"/>
            <a:ext cx="2514600" cy="230832"/>
          </a:xfrm>
          <a:prstGeom prst="rect">
            <a:avLst/>
          </a:prstGeom>
          <a:noFill/>
        </p:spPr>
        <p:txBody>
          <a:bodyPr wrap="square" rtlCol="0">
            <a:spAutoFit/>
          </a:bodyPr>
          <a:lstStyle/>
          <a:p>
            <a:r>
              <a:rPr lang="en-GB" sz="900" dirty="0">
                <a:latin typeface="Poppins SemiBold" panose="00000700000000000000" pitchFamily="2" charset="0"/>
                <a:cs typeface="Poppins SemiBold" panose="00000700000000000000" pitchFamily="2" charset="0"/>
              </a:rPr>
              <a:t>© 2024 Sustainable Business Services</a:t>
            </a:r>
          </a:p>
        </p:txBody>
      </p:sp>
      <p:pic>
        <p:nvPicPr>
          <p:cNvPr id="13" name="Graphic 12" descr="Footprints with solid fill">
            <a:extLst>
              <a:ext uri="{FF2B5EF4-FFF2-40B4-BE49-F238E27FC236}">
                <a16:creationId xmlns:a16="http://schemas.microsoft.com/office/drawing/2014/main" id="{5314F1E5-F84D-7276-2474-E622DB949EA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963479">
            <a:off x="1524505" y="1231107"/>
            <a:ext cx="2243585" cy="2243585"/>
          </a:xfrm>
          <a:prstGeom prst="rect">
            <a:avLst/>
          </a:prstGeom>
        </p:spPr>
      </p:pic>
      <p:sp>
        <p:nvSpPr>
          <p:cNvPr id="15" name="TextBox 14">
            <a:extLst>
              <a:ext uri="{FF2B5EF4-FFF2-40B4-BE49-F238E27FC236}">
                <a16:creationId xmlns:a16="http://schemas.microsoft.com/office/drawing/2014/main" id="{7B62C0D3-7439-CE4B-79DC-8E58A7A59F24}"/>
              </a:ext>
            </a:extLst>
          </p:cNvPr>
          <p:cNvSpPr txBox="1"/>
          <p:nvPr/>
        </p:nvSpPr>
        <p:spPr>
          <a:xfrm>
            <a:off x="1079500" y="3778250"/>
            <a:ext cx="3359908" cy="707886"/>
          </a:xfrm>
          <a:prstGeom prst="rect">
            <a:avLst/>
          </a:prstGeom>
          <a:noFill/>
        </p:spPr>
        <p:txBody>
          <a:bodyPr wrap="square" rtlCol="0">
            <a:spAutoFit/>
          </a:bodyPr>
          <a:lstStyle/>
          <a:p>
            <a:pPr algn="ctr"/>
            <a:r>
              <a:rPr lang="en-GB" sz="2000" b="1" dirty="0">
                <a:latin typeface="Poppins" panose="00000500000000000000" pitchFamily="2" charset="0"/>
                <a:cs typeface="Poppins" panose="00000500000000000000" pitchFamily="2" charset="0"/>
              </a:rPr>
              <a:t>Total carbon emissions 1,055 tonnes Co2e</a:t>
            </a:r>
          </a:p>
        </p:txBody>
      </p:sp>
      <p:pic>
        <p:nvPicPr>
          <p:cNvPr id="4" name="Picture 3">
            <a:extLst>
              <a:ext uri="{FF2B5EF4-FFF2-40B4-BE49-F238E27FC236}">
                <a16:creationId xmlns:a16="http://schemas.microsoft.com/office/drawing/2014/main" id="{9DE0B72C-5041-A6A9-B8F1-FF474037DF9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9933076" y="186046"/>
            <a:ext cx="432635" cy="432635"/>
          </a:xfrm>
          <a:prstGeom prst="rect">
            <a:avLst/>
          </a:prstGeom>
        </p:spPr>
      </p:pic>
      <p:pic>
        <p:nvPicPr>
          <p:cNvPr id="2" name="Picture 1" descr="Blue letters on a black background&#10;&#10;Description automatically generated">
            <a:extLst>
              <a:ext uri="{FF2B5EF4-FFF2-40B4-BE49-F238E27FC236}">
                <a16:creationId xmlns:a16="http://schemas.microsoft.com/office/drawing/2014/main" id="{34ACAB1E-6CD1-714B-C6CA-96242A88791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2002" y="188492"/>
            <a:ext cx="1768098" cy="392993"/>
          </a:xfrm>
          <a:prstGeom prst="rect">
            <a:avLst/>
          </a:prstGeom>
        </p:spPr>
      </p:pic>
      <p:pic>
        <p:nvPicPr>
          <p:cNvPr id="6" name="Picture 5">
            <a:extLst>
              <a:ext uri="{FF2B5EF4-FFF2-40B4-BE49-F238E27FC236}">
                <a16:creationId xmlns:a16="http://schemas.microsoft.com/office/drawing/2014/main" id="{65900EC6-7B94-6E4C-F4F5-1787F6883FD8}"/>
              </a:ext>
            </a:extLst>
          </p:cNvPr>
          <p:cNvPicPr>
            <a:picLocks noChangeAspect="1"/>
          </p:cNvPicPr>
          <p:nvPr/>
        </p:nvPicPr>
        <p:blipFill>
          <a:blip r:embed="rId6"/>
          <a:stretch>
            <a:fillRect/>
          </a:stretch>
        </p:blipFill>
        <p:spPr>
          <a:xfrm>
            <a:off x="5118936" y="936171"/>
            <a:ext cx="4702923" cy="4442279"/>
          </a:xfrm>
          <a:prstGeom prst="rect">
            <a:avLst/>
          </a:prstGeom>
        </p:spPr>
      </p:pic>
    </p:spTree>
    <p:extLst>
      <p:ext uri="{BB962C8B-B14F-4D97-AF65-F5344CB8AC3E}">
        <p14:creationId xmlns:p14="http://schemas.microsoft.com/office/powerpoint/2010/main" val="1741777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012366" y="128776"/>
            <a:ext cx="2668668" cy="162950"/>
          </a:xfrm>
          <a:prstGeom prst="rect">
            <a:avLst/>
          </a:prstGeom>
        </p:spPr>
        <p:txBody>
          <a:bodyPr vert="horz" wrap="square" lIns="0" tIns="8974" rIns="0" bIns="0" rtlCol="0">
            <a:spAutoFit/>
          </a:bodyPr>
          <a:lstStyle/>
          <a:p>
            <a:pPr marL="8976" algn="ctr">
              <a:spcBef>
                <a:spcPts val="71"/>
              </a:spcBef>
            </a:pPr>
            <a:r>
              <a:rPr sz="1000" b="1" dirty="0">
                <a:solidFill>
                  <a:srgbClr val="1D1D1B"/>
                </a:solidFill>
                <a:latin typeface="Poppins-SemiBold"/>
                <a:cs typeface="Poppins-SemiBold"/>
              </a:rPr>
              <a:t>Carbon footprint </a:t>
            </a:r>
            <a:r>
              <a:rPr lang="en-GB" sz="1000" b="1" dirty="0">
                <a:solidFill>
                  <a:srgbClr val="1D1D1B"/>
                </a:solidFill>
                <a:latin typeface="Poppins-SemiBold"/>
                <a:cs typeface="Poppins-SemiBold"/>
              </a:rPr>
              <a:t>- Buildings</a:t>
            </a:r>
            <a:endParaRPr sz="1000" dirty="0">
              <a:latin typeface="Poppins-SemiBold"/>
              <a:cs typeface="Poppins-SemiBold"/>
            </a:endParaRPr>
          </a:p>
        </p:txBody>
      </p:sp>
      <p:sp>
        <p:nvSpPr>
          <p:cNvPr id="3" name="object 3"/>
          <p:cNvSpPr/>
          <p:nvPr/>
        </p:nvSpPr>
        <p:spPr>
          <a:xfrm>
            <a:off x="3225476" y="458060"/>
            <a:ext cx="4244922" cy="0"/>
          </a:xfrm>
          <a:custGeom>
            <a:avLst/>
            <a:gdLst/>
            <a:ahLst/>
            <a:cxnLst/>
            <a:rect l="l" t="t" r="r" b="b"/>
            <a:pathLst>
              <a:path w="6007100">
                <a:moveTo>
                  <a:pt x="0" y="0"/>
                </a:moveTo>
                <a:lnTo>
                  <a:pt x="6007100" y="0"/>
                </a:lnTo>
              </a:path>
            </a:pathLst>
          </a:custGeom>
          <a:ln w="3175">
            <a:solidFill>
              <a:srgbClr val="1D1D1B"/>
            </a:solidFill>
          </a:ln>
        </p:spPr>
        <p:txBody>
          <a:bodyPr wrap="square" lIns="0" tIns="0" rIns="0" bIns="0" rtlCol="0"/>
          <a:lstStyle/>
          <a:p>
            <a:endParaRPr/>
          </a:p>
        </p:txBody>
      </p:sp>
      <p:sp>
        <p:nvSpPr>
          <p:cNvPr id="10" name="object 10"/>
          <p:cNvSpPr txBox="1"/>
          <p:nvPr/>
        </p:nvSpPr>
        <p:spPr>
          <a:xfrm>
            <a:off x="6184900" y="2299337"/>
            <a:ext cx="4105006" cy="3582540"/>
          </a:xfrm>
          <a:prstGeom prst="rect">
            <a:avLst/>
          </a:prstGeom>
        </p:spPr>
        <p:txBody>
          <a:bodyPr vert="horz" wrap="square" lIns="0" tIns="8974" rIns="0" bIns="0" rtlCol="0">
            <a:spAutoFit/>
          </a:bodyPr>
          <a:lstStyle/>
          <a:p>
            <a:pPr marL="8976" marR="92897" algn="l">
              <a:lnSpc>
                <a:spcPct val="136300"/>
              </a:lnSpc>
              <a:spcBef>
                <a:spcPts val="71"/>
              </a:spcBef>
            </a:pPr>
            <a:r>
              <a:rPr lang="en-GB" sz="1200" dirty="0">
                <a:solidFill>
                  <a:schemeClr val="tx1"/>
                </a:solidFill>
                <a:latin typeface="Poppins Light" panose="00000400000000000000" pitchFamily="2" charset="0"/>
                <a:cs typeface="Poppins Light" panose="00000400000000000000" pitchFamily="2" charset="0"/>
              </a:rPr>
              <a:t>Britplas </a:t>
            </a:r>
            <a:r>
              <a:rPr sz="1200" dirty="0">
                <a:solidFill>
                  <a:schemeClr val="tx1"/>
                </a:solidFill>
                <a:latin typeface="Poppins Light" panose="00000400000000000000" pitchFamily="2" charset="0"/>
                <a:cs typeface="Poppins Light" panose="00000400000000000000" pitchFamily="2" charset="0"/>
              </a:rPr>
              <a:t>operates from </a:t>
            </a:r>
            <a:r>
              <a:rPr lang="en-GB" sz="1200" dirty="0">
                <a:solidFill>
                  <a:schemeClr val="tx1"/>
                </a:solidFill>
                <a:latin typeface="Poppins Light" panose="00000400000000000000" pitchFamily="2" charset="0"/>
                <a:cs typeface="Poppins Light" panose="00000400000000000000" pitchFamily="2" charset="0"/>
              </a:rPr>
              <a:t>one office in Northwest England. </a:t>
            </a:r>
          </a:p>
          <a:p>
            <a:pPr marL="8976" marR="92897" algn="l">
              <a:lnSpc>
                <a:spcPct val="136300"/>
              </a:lnSpc>
              <a:spcBef>
                <a:spcPts val="71"/>
              </a:spcBef>
            </a:pPr>
            <a:endParaRPr lang="en-GB" sz="1200" dirty="0">
              <a:solidFill>
                <a:schemeClr val="tx1"/>
              </a:solidFill>
              <a:latin typeface="Poppins Light" panose="00000400000000000000" pitchFamily="2" charset="0"/>
              <a:cs typeface="Poppins Light" panose="00000400000000000000" pitchFamily="2" charset="0"/>
            </a:endParaRPr>
          </a:p>
          <a:p>
            <a:pPr marL="8976" marR="92897" algn="l">
              <a:lnSpc>
                <a:spcPct val="136300"/>
              </a:lnSpc>
              <a:spcBef>
                <a:spcPts val="71"/>
              </a:spcBef>
            </a:pPr>
            <a:r>
              <a:rPr lang="en-GB" sz="1200" dirty="0">
                <a:solidFill>
                  <a:schemeClr val="tx1"/>
                </a:solidFill>
                <a:latin typeface="Poppins Light" panose="00000400000000000000" pitchFamily="2" charset="0"/>
                <a:cs typeface="Poppins Light" panose="00000400000000000000" pitchFamily="2" charset="0"/>
              </a:rPr>
              <a:t>Electricity and gas emission were calculated using invoice data, </a:t>
            </a:r>
            <a:r>
              <a:rPr lang="en-US" sz="1200" dirty="0">
                <a:solidFill>
                  <a:schemeClr val="tx1"/>
                </a:solidFill>
                <a:latin typeface="Poppins Light" panose="00000400000000000000" pitchFamily="2" charset="0"/>
                <a:cs typeface="Poppins Light" panose="00000400000000000000" pitchFamily="2" charset="0"/>
              </a:rPr>
              <a:t>meter reads and an apportionment calculation for our shared supply.</a:t>
            </a:r>
          </a:p>
          <a:p>
            <a:pPr marL="8976" marR="92897" algn="l">
              <a:lnSpc>
                <a:spcPct val="136300"/>
              </a:lnSpc>
              <a:spcBef>
                <a:spcPts val="71"/>
              </a:spcBef>
            </a:pPr>
            <a:endParaRPr lang="en-GB" sz="1200" dirty="0">
              <a:solidFill>
                <a:schemeClr val="tx1"/>
              </a:solidFill>
              <a:latin typeface="Poppins Light" panose="00000400000000000000" pitchFamily="2" charset="0"/>
              <a:cs typeface="Poppins Light" panose="00000400000000000000" pitchFamily="2" charset="0"/>
            </a:endParaRPr>
          </a:p>
          <a:p>
            <a:pPr marL="8976" marR="92897" algn="l">
              <a:lnSpc>
                <a:spcPct val="136300"/>
              </a:lnSpc>
              <a:spcBef>
                <a:spcPts val="71"/>
              </a:spcBef>
            </a:pPr>
            <a:r>
              <a:rPr lang="en-GB" sz="1200" dirty="0">
                <a:solidFill>
                  <a:schemeClr val="tx1"/>
                </a:solidFill>
                <a:latin typeface="Poppins Light" panose="00000400000000000000" pitchFamily="2" charset="0"/>
                <a:cs typeface="Poppins Light" panose="00000400000000000000" pitchFamily="2" charset="0"/>
              </a:rPr>
              <a:t>Britplas are on a 100% renewable energy tariff, the location-based emissions equivalent is 4 tCO2e.</a:t>
            </a:r>
          </a:p>
          <a:p>
            <a:pPr marL="8976" marR="92897" algn="l">
              <a:lnSpc>
                <a:spcPct val="136300"/>
              </a:lnSpc>
              <a:spcBef>
                <a:spcPts val="71"/>
              </a:spcBef>
            </a:pPr>
            <a:endParaRPr lang="en-GB" sz="1200" dirty="0">
              <a:solidFill>
                <a:schemeClr val="tx1"/>
              </a:solidFill>
              <a:latin typeface="Poppins Light" panose="00000400000000000000" pitchFamily="2" charset="0"/>
              <a:cs typeface="Poppins Light" panose="00000400000000000000" pitchFamily="2" charset="0"/>
            </a:endParaRPr>
          </a:p>
          <a:p>
            <a:pPr marL="8976" marR="92897" algn="l">
              <a:lnSpc>
                <a:spcPct val="136300"/>
              </a:lnSpc>
              <a:spcBef>
                <a:spcPts val="71"/>
              </a:spcBef>
            </a:pPr>
            <a:r>
              <a:rPr lang="en-GB" sz="1200" dirty="0">
                <a:solidFill>
                  <a:schemeClr val="tx1"/>
                </a:solidFill>
                <a:latin typeface="Poppins Light" panose="00000400000000000000" pitchFamily="2" charset="0"/>
                <a:cs typeface="Poppins Light" panose="00000400000000000000" pitchFamily="2" charset="0"/>
              </a:rPr>
              <a:t>We have included homeworking emissions using the BEIS emissions factors and total homeworking hours from, the business extrapolated over the year from an employee survey.</a:t>
            </a:r>
            <a:endParaRPr lang="en-GB" sz="1000" dirty="0">
              <a:solidFill>
                <a:schemeClr val="tx1"/>
              </a:solidFill>
              <a:latin typeface="Poppins"/>
              <a:cs typeface="Poppins"/>
            </a:endParaRPr>
          </a:p>
        </p:txBody>
      </p:sp>
      <p:sp>
        <p:nvSpPr>
          <p:cNvPr id="21" name="object 3">
            <a:extLst>
              <a:ext uri="{FF2B5EF4-FFF2-40B4-BE49-F238E27FC236}">
                <a16:creationId xmlns:a16="http://schemas.microsoft.com/office/drawing/2014/main" id="{D11AE325-9C40-759A-330D-9978D5C91C43}"/>
              </a:ext>
            </a:extLst>
          </p:cNvPr>
          <p:cNvSpPr/>
          <p:nvPr/>
        </p:nvSpPr>
        <p:spPr>
          <a:xfrm flipV="1">
            <a:off x="622300" y="7161530"/>
            <a:ext cx="9438898" cy="45719"/>
          </a:xfrm>
          <a:custGeom>
            <a:avLst/>
            <a:gdLst/>
            <a:ahLst/>
            <a:cxnLst/>
            <a:rect l="l" t="t" r="r" b="b"/>
            <a:pathLst>
              <a:path w="6007100">
                <a:moveTo>
                  <a:pt x="0" y="0"/>
                </a:moveTo>
                <a:lnTo>
                  <a:pt x="6007100" y="0"/>
                </a:lnTo>
              </a:path>
            </a:pathLst>
          </a:custGeom>
          <a:ln w="3175">
            <a:solidFill>
              <a:srgbClr val="1D1D1B"/>
            </a:solidFill>
          </a:ln>
        </p:spPr>
        <p:txBody>
          <a:bodyPr wrap="square" lIns="0" tIns="0" rIns="0" bIns="0" rtlCol="0"/>
          <a:lstStyle/>
          <a:p>
            <a:endParaRPr/>
          </a:p>
        </p:txBody>
      </p:sp>
      <p:sp>
        <p:nvSpPr>
          <p:cNvPr id="9" name="TextBox 8">
            <a:extLst>
              <a:ext uri="{FF2B5EF4-FFF2-40B4-BE49-F238E27FC236}">
                <a16:creationId xmlns:a16="http://schemas.microsoft.com/office/drawing/2014/main" id="{15F1698B-C5EC-474F-6831-B5CB011C5914}"/>
              </a:ext>
            </a:extLst>
          </p:cNvPr>
          <p:cNvSpPr txBox="1"/>
          <p:nvPr/>
        </p:nvSpPr>
        <p:spPr>
          <a:xfrm>
            <a:off x="469900" y="7256029"/>
            <a:ext cx="2514600" cy="230832"/>
          </a:xfrm>
          <a:prstGeom prst="rect">
            <a:avLst/>
          </a:prstGeom>
          <a:noFill/>
        </p:spPr>
        <p:txBody>
          <a:bodyPr wrap="square" rtlCol="0">
            <a:spAutoFit/>
          </a:bodyPr>
          <a:lstStyle/>
          <a:p>
            <a:r>
              <a:rPr lang="en-GB" sz="900" dirty="0">
                <a:latin typeface="Poppins SemiBold" panose="00000700000000000000" pitchFamily="2" charset="0"/>
                <a:cs typeface="Poppins SemiBold" panose="00000700000000000000" pitchFamily="2" charset="0"/>
              </a:rPr>
              <a:t>© 2024 Sustainable Business Services</a:t>
            </a:r>
          </a:p>
        </p:txBody>
      </p:sp>
      <p:pic>
        <p:nvPicPr>
          <p:cNvPr id="18" name="Picture 17">
            <a:extLst>
              <a:ext uri="{FF2B5EF4-FFF2-40B4-BE49-F238E27FC236}">
                <a16:creationId xmlns:a16="http://schemas.microsoft.com/office/drawing/2014/main" id="{02C13955-055F-EEC2-2E2B-99CBC90DF64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933076" y="186046"/>
            <a:ext cx="432635" cy="432635"/>
          </a:xfrm>
          <a:prstGeom prst="rect">
            <a:avLst/>
          </a:prstGeom>
        </p:spPr>
      </p:pic>
      <p:pic>
        <p:nvPicPr>
          <p:cNvPr id="4" name="Picture 3" descr="Blue letters on a black background&#10;&#10;Description automatically generated">
            <a:extLst>
              <a:ext uri="{FF2B5EF4-FFF2-40B4-BE49-F238E27FC236}">
                <a16:creationId xmlns:a16="http://schemas.microsoft.com/office/drawing/2014/main" id="{37F51137-A340-8784-C8DB-E3B1FE38CE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002" y="188492"/>
            <a:ext cx="1768098" cy="392993"/>
          </a:xfrm>
          <a:prstGeom prst="rect">
            <a:avLst/>
          </a:prstGeom>
        </p:spPr>
      </p:pic>
      <p:pic>
        <p:nvPicPr>
          <p:cNvPr id="6" name="Picture 5">
            <a:extLst>
              <a:ext uri="{FF2B5EF4-FFF2-40B4-BE49-F238E27FC236}">
                <a16:creationId xmlns:a16="http://schemas.microsoft.com/office/drawing/2014/main" id="{805BE92D-9307-4257-2768-C1A66F3D7308}"/>
              </a:ext>
            </a:extLst>
          </p:cNvPr>
          <p:cNvPicPr>
            <a:picLocks noChangeAspect="1"/>
          </p:cNvPicPr>
          <p:nvPr/>
        </p:nvPicPr>
        <p:blipFill>
          <a:blip r:embed="rId4"/>
          <a:stretch>
            <a:fillRect/>
          </a:stretch>
        </p:blipFill>
        <p:spPr>
          <a:xfrm>
            <a:off x="277616" y="1960583"/>
            <a:ext cx="5413768" cy="363533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012366" y="224774"/>
            <a:ext cx="2668668" cy="170644"/>
          </a:xfrm>
          <a:prstGeom prst="rect">
            <a:avLst/>
          </a:prstGeom>
        </p:spPr>
        <p:txBody>
          <a:bodyPr vert="horz" wrap="square" lIns="0" tIns="8974" rIns="0" bIns="0" rtlCol="0">
            <a:spAutoFit/>
          </a:bodyPr>
          <a:lstStyle/>
          <a:p>
            <a:pPr marL="8976" algn="ctr">
              <a:spcBef>
                <a:spcPts val="71"/>
              </a:spcBef>
            </a:pPr>
            <a:r>
              <a:rPr sz="1050" b="1" dirty="0">
                <a:solidFill>
                  <a:srgbClr val="1D1D1B"/>
                </a:solidFill>
                <a:latin typeface="Poppins-SemiBold"/>
                <a:cs typeface="Poppins-SemiBold"/>
              </a:rPr>
              <a:t>Carbon footprint </a:t>
            </a:r>
            <a:r>
              <a:rPr lang="en-GB" sz="1050" b="1" dirty="0">
                <a:solidFill>
                  <a:srgbClr val="1D1D1B"/>
                </a:solidFill>
                <a:latin typeface="Poppins-SemiBold"/>
                <a:cs typeface="Poppins-SemiBold"/>
              </a:rPr>
              <a:t>- Travel</a:t>
            </a:r>
            <a:endParaRPr sz="1050" dirty="0">
              <a:latin typeface="Poppins-SemiBold"/>
              <a:cs typeface="Poppins-SemiBold"/>
            </a:endParaRPr>
          </a:p>
        </p:txBody>
      </p:sp>
      <p:sp>
        <p:nvSpPr>
          <p:cNvPr id="3" name="object 3"/>
          <p:cNvSpPr/>
          <p:nvPr/>
        </p:nvSpPr>
        <p:spPr>
          <a:xfrm>
            <a:off x="3225476" y="545902"/>
            <a:ext cx="4244922" cy="0"/>
          </a:xfrm>
          <a:custGeom>
            <a:avLst/>
            <a:gdLst/>
            <a:ahLst/>
            <a:cxnLst/>
            <a:rect l="l" t="t" r="r" b="b"/>
            <a:pathLst>
              <a:path w="6007100">
                <a:moveTo>
                  <a:pt x="0" y="0"/>
                </a:moveTo>
                <a:lnTo>
                  <a:pt x="6007100" y="0"/>
                </a:lnTo>
              </a:path>
            </a:pathLst>
          </a:custGeom>
          <a:ln w="3175">
            <a:solidFill>
              <a:srgbClr val="1D1D1B"/>
            </a:solidFill>
          </a:ln>
        </p:spPr>
        <p:txBody>
          <a:bodyPr wrap="square" lIns="0" tIns="0" rIns="0" bIns="0" rtlCol="0"/>
          <a:lstStyle/>
          <a:p>
            <a:endParaRPr/>
          </a:p>
        </p:txBody>
      </p:sp>
      <p:sp>
        <p:nvSpPr>
          <p:cNvPr id="11" name="object 11"/>
          <p:cNvSpPr txBox="1"/>
          <p:nvPr/>
        </p:nvSpPr>
        <p:spPr>
          <a:xfrm>
            <a:off x="7200341" y="2409081"/>
            <a:ext cx="2961898" cy="3034826"/>
          </a:xfrm>
          <a:prstGeom prst="rect">
            <a:avLst/>
          </a:prstGeom>
        </p:spPr>
        <p:txBody>
          <a:bodyPr vert="horz" wrap="square" lIns="0" tIns="8974" rIns="0" bIns="0" rtlCol="0">
            <a:spAutoFit/>
          </a:bodyPr>
          <a:lstStyle/>
          <a:p>
            <a:pPr marL="8976" marR="3590" algn="l">
              <a:lnSpc>
                <a:spcPct val="136300"/>
              </a:lnSpc>
              <a:spcBef>
                <a:spcPts val="71"/>
              </a:spcBef>
            </a:pPr>
            <a:r>
              <a:rPr lang="en-GB" sz="1100" dirty="0">
                <a:solidFill>
                  <a:schemeClr val="tx1"/>
                </a:solidFill>
                <a:latin typeface="Poppins Light" panose="00000400000000000000" pitchFamily="2" charset="0"/>
                <a:cs typeface="Poppins Light" panose="00000400000000000000" pitchFamily="2" charset="0"/>
              </a:rPr>
              <a:t>Britplas </a:t>
            </a:r>
            <a:r>
              <a:rPr sz="1100" dirty="0">
                <a:solidFill>
                  <a:schemeClr val="tx1"/>
                </a:solidFill>
                <a:latin typeface="Poppins Light" panose="00000400000000000000" pitchFamily="2" charset="0"/>
                <a:cs typeface="Poppins Light" panose="00000400000000000000" pitchFamily="2" charset="0"/>
              </a:rPr>
              <a:t>business travel</a:t>
            </a:r>
            <a:r>
              <a:rPr lang="en-GB" sz="1100" dirty="0">
                <a:solidFill>
                  <a:schemeClr val="tx1"/>
                </a:solidFill>
                <a:latin typeface="Poppins Light" panose="00000400000000000000" pitchFamily="2" charset="0"/>
                <a:cs typeface="Poppins Light" panose="00000400000000000000" pitchFamily="2" charset="0"/>
              </a:rPr>
              <a:t> is &gt; 18%</a:t>
            </a:r>
            <a:r>
              <a:rPr sz="1100" dirty="0">
                <a:solidFill>
                  <a:schemeClr val="tx1"/>
                </a:solidFill>
                <a:latin typeface="Poppins Light" panose="00000400000000000000" pitchFamily="2" charset="0"/>
                <a:cs typeface="Poppins Light" panose="00000400000000000000" pitchFamily="2" charset="0"/>
              </a:rPr>
              <a:t> of</a:t>
            </a:r>
            <a:r>
              <a:rPr lang="en-GB" sz="1100" dirty="0">
                <a:solidFill>
                  <a:schemeClr val="tx1"/>
                </a:solidFill>
                <a:latin typeface="Poppins Light" panose="00000400000000000000" pitchFamily="2" charset="0"/>
                <a:cs typeface="Poppins Light" panose="00000400000000000000" pitchFamily="2" charset="0"/>
              </a:rPr>
              <a:t> recorded</a:t>
            </a:r>
            <a:r>
              <a:rPr sz="1100" dirty="0">
                <a:solidFill>
                  <a:schemeClr val="tx1"/>
                </a:solidFill>
                <a:latin typeface="Poppins Light" panose="00000400000000000000" pitchFamily="2" charset="0"/>
                <a:cs typeface="Poppins Light" panose="00000400000000000000" pitchFamily="2" charset="0"/>
              </a:rPr>
              <a:t> emissions</a:t>
            </a:r>
            <a:r>
              <a:rPr lang="en-GB" sz="1100" dirty="0">
                <a:solidFill>
                  <a:schemeClr val="tx1"/>
                </a:solidFill>
                <a:latin typeface="Poppins Light" panose="00000400000000000000" pitchFamily="2" charset="0"/>
                <a:cs typeface="Poppins Light" panose="00000400000000000000" pitchFamily="2" charset="0"/>
              </a:rPr>
              <a:t> for this reporting period</a:t>
            </a:r>
            <a:r>
              <a:rPr sz="1100" dirty="0">
                <a:solidFill>
                  <a:schemeClr val="tx1"/>
                </a:solidFill>
                <a:latin typeface="Poppins Light" panose="00000400000000000000" pitchFamily="2" charset="0"/>
                <a:cs typeface="Poppins Light" panose="00000400000000000000" pitchFamily="2" charset="0"/>
              </a:rPr>
              <a:t> and essential </a:t>
            </a:r>
            <a:r>
              <a:rPr sz="1100" spc="-18" dirty="0">
                <a:solidFill>
                  <a:schemeClr val="tx1"/>
                </a:solidFill>
                <a:latin typeface="Poppins Light" panose="00000400000000000000" pitchFamily="2" charset="0"/>
                <a:cs typeface="Poppins Light" panose="00000400000000000000" pitchFamily="2" charset="0"/>
              </a:rPr>
              <a:t>to </a:t>
            </a:r>
            <a:r>
              <a:rPr lang="en-GB" sz="1100" dirty="0">
                <a:solidFill>
                  <a:schemeClr val="tx1"/>
                </a:solidFill>
                <a:latin typeface="Poppins Light" panose="00000400000000000000" pitchFamily="2" charset="0"/>
                <a:cs typeface="Poppins Light" panose="00000400000000000000" pitchFamily="2" charset="0"/>
              </a:rPr>
              <a:t>deliver</a:t>
            </a:r>
            <a:r>
              <a:rPr sz="1100" dirty="0">
                <a:solidFill>
                  <a:schemeClr val="tx1"/>
                </a:solidFill>
                <a:latin typeface="Poppins Light" panose="00000400000000000000" pitchFamily="2" charset="0"/>
                <a:cs typeface="Poppins Light" panose="00000400000000000000" pitchFamily="2" charset="0"/>
              </a:rPr>
              <a:t> services to </a:t>
            </a:r>
            <a:r>
              <a:rPr sz="1100" spc="-7" dirty="0">
                <a:solidFill>
                  <a:schemeClr val="tx1"/>
                </a:solidFill>
                <a:latin typeface="Poppins Light" panose="00000400000000000000" pitchFamily="2" charset="0"/>
                <a:cs typeface="Poppins Light" panose="00000400000000000000" pitchFamily="2" charset="0"/>
              </a:rPr>
              <a:t>clients.</a:t>
            </a:r>
            <a:r>
              <a:rPr lang="en-GB" sz="1100" spc="-7" dirty="0">
                <a:solidFill>
                  <a:schemeClr val="tx1"/>
                </a:solidFill>
                <a:latin typeface="Poppins Light" panose="00000400000000000000" pitchFamily="2" charset="0"/>
                <a:cs typeface="Poppins Light" panose="00000400000000000000" pitchFamily="2" charset="0"/>
              </a:rPr>
              <a:t> </a:t>
            </a:r>
          </a:p>
          <a:p>
            <a:pPr marL="8976" marR="3590" algn="l">
              <a:lnSpc>
                <a:spcPct val="136300"/>
              </a:lnSpc>
              <a:spcBef>
                <a:spcPts val="71"/>
              </a:spcBef>
            </a:pPr>
            <a:endParaRPr lang="en-GB" sz="1100" spc="-7" dirty="0">
              <a:solidFill>
                <a:schemeClr val="tx1"/>
              </a:solidFill>
              <a:latin typeface="Poppins Light" panose="00000400000000000000" pitchFamily="2" charset="0"/>
              <a:cs typeface="Poppins Light" panose="00000400000000000000" pitchFamily="2" charset="0"/>
            </a:endParaRPr>
          </a:p>
          <a:p>
            <a:pPr marL="8976" marR="3590" algn="l">
              <a:lnSpc>
                <a:spcPct val="136300"/>
              </a:lnSpc>
              <a:spcBef>
                <a:spcPts val="71"/>
              </a:spcBef>
            </a:pPr>
            <a:r>
              <a:rPr lang="en-GB" sz="1100" spc="-7" dirty="0">
                <a:solidFill>
                  <a:schemeClr val="tx1"/>
                </a:solidFill>
                <a:latin typeface="Poppins Light" panose="00000400000000000000" pitchFamily="2" charset="0"/>
                <a:cs typeface="Poppins Light" panose="00000400000000000000" pitchFamily="2" charset="0"/>
              </a:rPr>
              <a:t>Mileage was recorded from our internal finance systems using monthly business mileage usage for cars. </a:t>
            </a:r>
          </a:p>
          <a:p>
            <a:pPr marL="8976" marR="3590" algn="l">
              <a:lnSpc>
                <a:spcPct val="136300"/>
              </a:lnSpc>
              <a:spcBef>
                <a:spcPts val="71"/>
              </a:spcBef>
            </a:pPr>
            <a:endParaRPr lang="en-GB" sz="1100" spc="-7" dirty="0">
              <a:solidFill>
                <a:schemeClr val="tx1"/>
              </a:solidFill>
              <a:latin typeface="Poppins Light" panose="00000400000000000000" pitchFamily="2" charset="0"/>
              <a:cs typeface="Poppins Light" panose="00000400000000000000" pitchFamily="2" charset="0"/>
            </a:endParaRPr>
          </a:p>
          <a:p>
            <a:pPr marL="8976" marR="3590" algn="l">
              <a:lnSpc>
                <a:spcPct val="136300"/>
              </a:lnSpc>
              <a:spcBef>
                <a:spcPts val="71"/>
              </a:spcBef>
            </a:pPr>
            <a:r>
              <a:rPr lang="en-GB" sz="1100" spc="-7" dirty="0">
                <a:solidFill>
                  <a:schemeClr val="tx1"/>
                </a:solidFill>
                <a:latin typeface="Poppins Light" panose="00000400000000000000" pitchFamily="2" charset="0"/>
                <a:cs typeface="Poppins Light" panose="00000400000000000000" pitchFamily="2" charset="0"/>
              </a:rPr>
              <a:t>Other travel such as trains and planes, data has been calculated using a combination of our travel booking system reports and estimations and calculations based on expense records.</a:t>
            </a:r>
          </a:p>
        </p:txBody>
      </p:sp>
      <p:sp>
        <p:nvSpPr>
          <p:cNvPr id="15" name="object 3">
            <a:extLst>
              <a:ext uri="{FF2B5EF4-FFF2-40B4-BE49-F238E27FC236}">
                <a16:creationId xmlns:a16="http://schemas.microsoft.com/office/drawing/2014/main" id="{DC386095-7C37-303B-C21D-EA4BC557DC8B}"/>
              </a:ext>
            </a:extLst>
          </p:cNvPr>
          <p:cNvSpPr/>
          <p:nvPr/>
        </p:nvSpPr>
        <p:spPr>
          <a:xfrm flipV="1">
            <a:off x="622300" y="7161530"/>
            <a:ext cx="9438898" cy="45719"/>
          </a:xfrm>
          <a:custGeom>
            <a:avLst/>
            <a:gdLst/>
            <a:ahLst/>
            <a:cxnLst/>
            <a:rect l="l" t="t" r="r" b="b"/>
            <a:pathLst>
              <a:path w="6007100">
                <a:moveTo>
                  <a:pt x="0" y="0"/>
                </a:moveTo>
                <a:lnTo>
                  <a:pt x="6007100" y="0"/>
                </a:lnTo>
              </a:path>
            </a:pathLst>
          </a:custGeom>
          <a:ln w="3175">
            <a:solidFill>
              <a:srgbClr val="1D1D1B"/>
            </a:solidFill>
          </a:ln>
        </p:spPr>
        <p:txBody>
          <a:bodyPr wrap="square" lIns="0" tIns="0" rIns="0" bIns="0" rtlCol="0"/>
          <a:lstStyle/>
          <a:p>
            <a:endParaRPr/>
          </a:p>
        </p:txBody>
      </p:sp>
      <p:sp>
        <p:nvSpPr>
          <p:cNvPr id="9" name="TextBox 8">
            <a:extLst>
              <a:ext uri="{FF2B5EF4-FFF2-40B4-BE49-F238E27FC236}">
                <a16:creationId xmlns:a16="http://schemas.microsoft.com/office/drawing/2014/main" id="{3F824815-29ED-CAFB-0B86-FC80C9717A0B}"/>
              </a:ext>
            </a:extLst>
          </p:cNvPr>
          <p:cNvSpPr txBox="1"/>
          <p:nvPr/>
        </p:nvSpPr>
        <p:spPr>
          <a:xfrm>
            <a:off x="469900" y="7256029"/>
            <a:ext cx="2514600" cy="230832"/>
          </a:xfrm>
          <a:prstGeom prst="rect">
            <a:avLst/>
          </a:prstGeom>
          <a:noFill/>
        </p:spPr>
        <p:txBody>
          <a:bodyPr wrap="square" rtlCol="0">
            <a:spAutoFit/>
          </a:bodyPr>
          <a:lstStyle/>
          <a:p>
            <a:r>
              <a:rPr lang="en-GB" sz="900" dirty="0">
                <a:latin typeface="Poppins SemiBold" panose="00000700000000000000" pitchFamily="2" charset="0"/>
                <a:cs typeface="Poppins SemiBold" panose="00000700000000000000" pitchFamily="2" charset="0"/>
              </a:rPr>
              <a:t>© 2024 Sustainable Business Services</a:t>
            </a:r>
          </a:p>
        </p:txBody>
      </p:sp>
      <p:pic>
        <p:nvPicPr>
          <p:cNvPr id="18" name="Picture 17">
            <a:extLst>
              <a:ext uri="{FF2B5EF4-FFF2-40B4-BE49-F238E27FC236}">
                <a16:creationId xmlns:a16="http://schemas.microsoft.com/office/drawing/2014/main" id="{DCC295CD-CC08-570E-33E0-080A41B09E9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933076" y="186046"/>
            <a:ext cx="432635" cy="432635"/>
          </a:xfrm>
          <a:prstGeom prst="rect">
            <a:avLst/>
          </a:prstGeom>
        </p:spPr>
      </p:pic>
      <p:pic>
        <p:nvPicPr>
          <p:cNvPr id="4" name="Picture 3" descr="Blue letters on a black background&#10;&#10;Description automatically generated">
            <a:extLst>
              <a:ext uri="{FF2B5EF4-FFF2-40B4-BE49-F238E27FC236}">
                <a16:creationId xmlns:a16="http://schemas.microsoft.com/office/drawing/2014/main" id="{124404FE-7767-E56A-027C-BE85A274C9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002" y="188492"/>
            <a:ext cx="1768098" cy="392993"/>
          </a:xfrm>
          <a:prstGeom prst="rect">
            <a:avLst/>
          </a:prstGeom>
        </p:spPr>
      </p:pic>
      <p:pic>
        <p:nvPicPr>
          <p:cNvPr id="6" name="Picture 5">
            <a:extLst>
              <a:ext uri="{FF2B5EF4-FFF2-40B4-BE49-F238E27FC236}">
                <a16:creationId xmlns:a16="http://schemas.microsoft.com/office/drawing/2014/main" id="{526BBAEE-EF2F-0828-FB58-110B7C7B6499}"/>
              </a:ext>
            </a:extLst>
          </p:cNvPr>
          <p:cNvPicPr>
            <a:picLocks noChangeAspect="1"/>
          </p:cNvPicPr>
          <p:nvPr/>
        </p:nvPicPr>
        <p:blipFill>
          <a:blip r:embed="rId4"/>
          <a:stretch>
            <a:fillRect/>
          </a:stretch>
        </p:blipFill>
        <p:spPr>
          <a:xfrm>
            <a:off x="266972" y="1694873"/>
            <a:ext cx="6655192" cy="4140770"/>
          </a:xfrm>
          <a:prstGeom prst="rect">
            <a:avLst/>
          </a:prstGeom>
        </p:spPr>
      </p:pic>
    </p:spTree>
    <p:extLst>
      <p:ext uri="{BB962C8B-B14F-4D97-AF65-F5344CB8AC3E}">
        <p14:creationId xmlns:p14="http://schemas.microsoft.com/office/powerpoint/2010/main" val="24635728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5A682F6254CC41AC6AE1CFBD13893A" ma:contentTypeVersion="13" ma:contentTypeDescription="Create a new document." ma:contentTypeScope="" ma:versionID="c4f9f79cc02538635aa4b546bbf0dc97">
  <xsd:schema xmlns:xsd="http://www.w3.org/2001/XMLSchema" xmlns:xs="http://www.w3.org/2001/XMLSchema" xmlns:p="http://schemas.microsoft.com/office/2006/metadata/properties" xmlns:ns2="0279279c-6d7c-49f3-ab39-dffa88b6862d" xmlns:ns3="95d08f03-ddb2-4a57-acc2-ee65c1d3a424" targetNamespace="http://schemas.microsoft.com/office/2006/metadata/properties" ma:root="true" ma:fieldsID="979adb46a7456459a66e2a3ef3408dde" ns2:_="" ns3:_="">
    <xsd:import namespace="0279279c-6d7c-49f3-ab39-dffa88b6862d"/>
    <xsd:import namespace="95d08f03-ddb2-4a57-acc2-ee65c1d3a42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79279c-6d7c-49f3-ab39-dffa88b686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e9452781-0dbb-4d9c-a161-4c95b9287371"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d08f03-ddb2-4a57-acc2-ee65c1d3a424"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dbbdc485-026f-4edb-b0a9-dd4820f1a0bb}" ma:internalName="TaxCatchAll" ma:showField="CatchAllData" ma:web="95d08f03-ddb2-4a57-acc2-ee65c1d3a42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5d08f03-ddb2-4a57-acc2-ee65c1d3a424" xsi:nil="true"/>
    <lcf76f155ced4ddcb4097134ff3c332f xmlns="0279279c-6d7c-49f3-ab39-dffa88b6862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4D8642E-8780-4277-AA12-2AD01AAA4A65}"/>
</file>

<file path=customXml/itemProps2.xml><?xml version="1.0" encoding="utf-8"?>
<ds:datastoreItem xmlns:ds="http://schemas.openxmlformats.org/officeDocument/2006/customXml" ds:itemID="{903CCF7D-74E8-447A-897E-BF59C402E0EA}"/>
</file>

<file path=customXml/itemProps3.xml><?xml version="1.0" encoding="utf-8"?>
<ds:datastoreItem xmlns:ds="http://schemas.openxmlformats.org/officeDocument/2006/customXml" ds:itemID="{4432B0DF-32A7-4B1F-A614-63CF6CDD9D71}"/>
</file>

<file path=docProps/app.xml><?xml version="1.0" encoding="utf-8"?>
<Properties xmlns="http://schemas.openxmlformats.org/officeDocument/2006/extended-properties" xmlns:vt="http://schemas.openxmlformats.org/officeDocument/2006/docPropsVTypes">
  <Template/>
  <TotalTime>9</TotalTime>
  <Words>2442</Words>
  <Application>Microsoft Office PowerPoint</Application>
  <PresentationFormat>Custom</PresentationFormat>
  <Paragraphs>238</Paragraphs>
  <Slides>24</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24</vt:i4>
      </vt:variant>
    </vt:vector>
  </HeadingPairs>
  <TitlesOfParts>
    <vt:vector size="36" baseType="lpstr">
      <vt:lpstr>Aptos Narrow</vt:lpstr>
      <vt:lpstr>Arial</vt:lpstr>
      <vt:lpstr>Baguet Script</vt:lpstr>
      <vt:lpstr>Bradley Hand ITC</vt:lpstr>
      <vt:lpstr>Calibri</vt:lpstr>
      <vt:lpstr>Cochocib Script Latin Pro</vt:lpstr>
      <vt:lpstr>Open Sans</vt:lpstr>
      <vt:lpstr>Poppins</vt:lpstr>
      <vt:lpstr>Poppins Light</vt:lpstr>
      <vt:lpstr>Poppins SemiBold</vt:lpstr>
      <vt:lpstr>Poppins-SemiBold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Annual_SBS_Report_EDSB_GI 290322</dc:title>
  <dc:creator>Sustainable Business</dc:creator>
  <cp:lastModifiedBy>Jodie Thoms</cp:lastModifiedBy>
  <cp:revision>20</cp:revision>
  <dcterms:created xsi:type="dcterms:W3CDTF">2022-03-29T16:33:57Z</dcterms:created>
  <dcterms:modified xsi:type="dcterms:W3CDTF">2024-08-14T12:23:29Z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2022-03-29T00:00:00Z</vt:filetime>
  </property>
  <property fmtid="{D5CDD505-2E9C-101B-9397-08002B2CF9AE}" pid="3" name="Creator">
    <vt:lpwstr>Adobe Illustrator 26.1 (Macintosh)</vt:lpwstr>
  </property>
  <property fmtid="{D5CDD505-2E9C-101B-9397-08002B2CF9AE}" pid="4" name="LastSaved">
    <vt:filetime>2022-03-29T00:00:00Z</vt:filetime>
  </property>
  <property fmtid="{D5CDD505-2E9C-101B-9397-08002B2CF9AE}" pid="5" name="ContentTypeId">
    <vt:lpwstr>0x010100465A682F6254CC41AC6AE1CFBD13893A</vt:lpwstr>
  </property>
</Properties>
</file>